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70" r:id="rId8"/>
    <p:sldId id="262" r:id="rId9"/>
    <p:sldId id="276" r:id="rId10"/>
    <p:sldId id="274" r:id="rId11"/>
    <p:sldId id="275" r:id="rId12"/>
    <p:sldId id="271" r:id="rId13"/>
    <p:sldId id="267" r:id="rId14"/>
    <p:sldId id="268" r:id="rId15"/>
    <p:sldId id="269" r:id="rId16"/>
  </p:sldIdLst>
  <p:sldSz cx="18288000" cy="10287000"/>
  <p:notesSz cx="6858000" cy="9144000"/>
  <p:embeddedFontLst>
    <p:embeddedFont>
      <p:font typeface="Aptos" panose="020B0004020202020204" pitchFamily="3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Libre Baskerville" panose="02000000000000000000" pitchFamily="2" charset="0"/>
      <p:regular r:id="rId26"/>
      <p:bold r:id="rId27"/>
      <p:italic r:id="rId28"/>
    </p:embeddedFont>
    <p:embeddedFont>
      <p:font typeface="Paytone One" panose="020B0604020202020204" charset="0"/>
      <p:regular r:id="rId29"/>
    </p:embeddedFont>
    <p:embeddedFont>
      <p:font typeface="Quicksand Bold" panose="020B0604020202020204" charset="0"/>
      <p:regular r:id="rId30"/>
    </p:embeddedFont>
    <p:embeddedFont>
      <p:font typeface="Sitka Heading" pitchFamily="2"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9" autoAdjust="0"/>
    <p:restoredTop sz="94622" autoAdjust="0"/>
  </p:normalViewPr>
  <p:slideViewPr>
    <p:cSldViewPr>
      <p:cViewPr varScale="1">
        <p:scale>
          <a:sx n="52" d="100"/>
          <a:sy n="52" d="100"/>
        </p:scale>
        <p:origin x="85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721D88-B3D6-4F33-93EA-9C843C8D8778}" type="datetimeFigureOut">
              <a:rPr lang="en-IN" smtClean="0"/>
              <a:t>16-09-2023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4A588-E1EE-4AFC-AC2D-D7D8CCDA6F1B}" type="slidenum">
              <a:rPr lang="en-IN" smtClean="0"/>
              <a:t>‹#›</a:t>
            </a:fld>
            <a:endParaRPr lang="en-IN"/>
          </a:p>
        </p:txBody>
      </p:sp>
    </p:spTree>
    <p:extLst>
      <p:ext uri="{BB962C8B-B14F-4D97-AF65-F5344CB8AC3E}">
        <p14:creationId xmlns:p14="http://schemas.microsoft.com/office/powerpoint/2010/main" val="103962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64A588-E1EE-4AFC-AC2D-D7D8CCDA6F1B}" type="slidenum">
              <a:rPr lang="en-IN" smtClean="0"/>
              <a:t>6</a:t>
            </a:fld>
            <a:endParaRPr lang="en-IN"/>
          </a:p>
        </p:txBody>
      </p:sp>
    </p:spTree>
    <p:extLst>
      <p:ext uri="{BB962C8B-B14F-4D97-AF65-F5344CB8AC3E}">
        <p14:creationId xmlns:p14="http://schemas.microsoft.com/office/powerpoint/2010/main" val="336187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hyperlink" Target="http://www.youtube.com/" TargetMode="External"/><Relationship Id="rId3" Type="http://schemas.openxmlformats.org/officeDocument/2006/relationships/image" Target="../media/image76.svg"/><Relationship Id="rId7" Type="http://schemas.openxmlformats.org/officeDocument/2006/relationships/image" Target="../media/image80.svg"/><Relationship Id="rId12" Type="http://schemas.openxmlformats.org/officeDocument/2006/relationships/hyperlink" Target="http://www.w3schools.com/" TargetMode="External"/><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hyperlink" Target="http://www.canva.com/" TargetMode="External"/><Relationship Id="rId5" Type="http://schemas.openxmlformats.org/officeDocument/2006/relationships/image" Target="../media/image78.svg"/><Relationship Id="rId10" Type="http://schemas.openxmlformats.org/officeDocument/2006/relationships/hyperlink" Target="http://www.kaggle.com/" TargetMode="External"/><Relationship Id="rId4" Type="http://schemas.openxmlformats.org/officeDocument/2006/relationships/image" Target="../media/image77.png"/><Relationship Id="rId9" Type="http://schemas.openxmlformats.org/officeDocument/2006/relationships/image" Target="../media/image82.svg"/><Relationship Id="rId1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84.svg"/><Relationship Id="rId7" Type="http://schemas.openxmlformats.org/officeDocument/2006/relationships/image" Target="../media/image88.sv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1.png"/><Relationship Id="rId5" Type="http://schemas.openxmlformats.org/officeDocument/2006/relationships/image" Target="../media/image86.svg"/><Relationship Id="rId10" Type="http://schemas.openxmlformats.org/officeDocument/2006/relationships/image" Target="../media/image90.svg"/><Relationship Id="rId4" Type="http://schemas.openxmlformats.org/officeDocument/2006/relationships/image" Target="../media/image85.png"/><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pn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slides/_rels/slide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svg"/></Relationships>
</file>

<file path=ppt/slides/_rels/slide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15240000" y="-114300"/>
            <a:ext cx="3887979" cy="2222633"/>
          </a:xfrm>
          <a:custGeom>
            <a:avLst/>
            <a:gdLst/>
            <a:ahLst/>
            <a:cxnLst/>
            <a:rect l="l" t="t" r="r" b="b"/>
            <a:pathLst>
              <a:path w="4701724" h="2222633">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928470" y="5036740"/>
            <a:ext cx="8431059" cy="950410"/>
          </a:xfrm>
          <a:custGeom>
            <a:avLst/>
            <a:gdLst/>
            <a:ahLst/>
            <a:cxnLst/>
            <a:rect l="l" t="t" r="r" b="b"/>
            <a:pathLst>
              <a:path w="8431059" h="950410">
                <a:moveTo>
                  <a:pt x="0" y="0"/>
                </a:moveTo>
                <a:lnTo>
                  <a:pt x="8431060" y="0"/>
                </a:lnTo>
                <a:lnTo>
                  <a:pt x="8431060" y="950410"/>
                </a:lnTo>
                <a:lnTo>
                  <a:pt x="0" y="9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7154514" y="6912424"/>
            <a:ext cx="3978971" cy="1273271"/>
          </a:xfrm>
          <a:custGeom>
            <a:avLst/>
            <a:gdLst/>
            <a:ahLst/>
            <a:cxnLst/>
            <a:rect l="l" t="t" r="r" b="b"/>
            <a:pathLst>
              <a:path w="3978971" h="1273271">
                <a:moveTo>
                  <a:pt x="0" y="0"/>
                </a:moveTo>
                <a:lnTo>
                  <a:pt x="3978972" y="0"/>
                </a:lnTo>
                <a:lnTo>
                  <a:pt x="3978972" y="1273271"/>
                </a:lnTo>
                <a:lnTo>
                  <a:pt x="0" y="1273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4423086">
            <a:off x="1244241" y="-3188448"/>
            <a:ext cx="2667524" cy="7457145"/>
          </a:xfrm>
          <a:custGeom>
            <a:avLst/>
            <a:gdLst/>
            <a:ahLst/>
            <a:cxnLst/>
            <a:rect l="l" t="t" r="r" b="b"/>
            <a:pathLst>
              <a:path w="5323671" h="7857779">
                <a:moveTo>
                  <a:pt x="0" y="0"/>
                </a:moveTo>
                <a:lnTo>
                  <a:pt x="5323671" y="0"/>
                </a:lnTo>
                <a:lnTo>
                  <a:pt x="5323671" y="7857780"/>
                </a:lnTo>
                <a:lnTo>
                  <a:pt x="0" y="78577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14376744" y="7571919"/>
            <a:ext cx="5614490" cy="4130953"/>
          </a:xfrm>
          <a:custGeom>
            <a:avLst/>
            <a:gdLst/>
            <a:ahLst/>
            <a:cxnLst/>
            <a:rect l="l" t="t" r="r" b="b"/>
            <a:pathLst>
              <a:path w="5614490" h="4130953">
                <a:moveTo>
                  <a:pt x="0" y="0"/>
                </a:moveTo>
                <a:lnTo>
                  <a:pt x="5614490" y="0"/>
                </a:lnTo>
                <a:lnTo>
                  <a:pt x="5614490" y="4130953"/>
                </a:lnTo>
                <a:lnTo>
                  <a:pt x="0" y="41309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rot="-8897882">
            <a:off x="15454237" y="7360778"/>
            <a:ext cx="3154705" cy="2291105"/>
          </a:xfrm>
          <a:custGeom>
            <a:avLst/>
            <a:gdLst/>
            <a:ahLst/>
            <a:cxnLst/>
            <a:rect l="l" t="t" r="r" b="b"/>
            <a:pathLst>
              <a:path w="3154705" h="2291105">
                <a:moveTo>
                  <a:pt x="0" y="0"/>
                </a:moveTo>
                <a:lnTo>
                  <a:pt x="3154706" y="0"/>
                </a:lnTo>
                <a:lnTo>
                  <a:pt x="3154706" y="2291105"/>
                </a:lnTo>
                <a:lnTo>
                  <a:pt x="0" y="229110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 name="Freeform 8"/>
          <p:cNvSpPr/>
          <p:nvPr/>
        </p:nvSpPr>
        <p:spPr>
          <a:xfrm>
            <a:off x="-1689017" y="6978775"/>
            <a:ext cx="5181796" cy="5106425"/>
          </a:xfrm>
          <a:custGeom>
            <a:avLst/>
            <a:gdLst/>
            <a:ahLst/>
            <a:cxnLst/>
            <a:rect l="l" t="t" r="r" b="b"/>
            <a:pathLst>
              <a:path w="5181796" h="5106425">
                <a:moveTo>
                  <a:pt x="0" y="0"/>
                </a:moveTo>
                <a:lnTo>
                  <a:pt x="5181796" y="0"/>
                </a:lnTo>
                <a:lnTo>
                  <a:pt x="5181796" y="5106424"/>
                </a:lnTo>
                <a:lnTo>
                  <a:pt x="0" y="510642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9" name="Freeform 9"/>
          <p:cNvSpPr/>
          <p:nvPr/>
        </p:nvSpPr>
        <p:spPr>
          <a:xfrm>
            <a:off x="4399260" y="3405492"/>
            <a:ext cx="9489480" cy="1069723"/>
          </a:xfrm>
          <a:custGeom>
            <a:avLst/>
            <a:gdLst/>
            <a:ahLst/>
            <a:cxnLst/>
            <a:rect l="l" t="t" r="r" b="b"/>
            <a:pathLst>
              <a:path w="9489480" h="1069723">
                <a:moveTo>
                  <a:pt x="0" y="0"/>
                </a:moveTo>
                <a:lnTo>
                  <a:pt x="9489480" y="0"/>
                </a:lnTo>
                <a:lnTo>
                  <a:pt x="9489480" y="1069723"/>
                </a:lnTo>
                <a:lnTo>
                  <a:pt x="0" y="10697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TextBox 10"/>
          <p:cNvSpPr txBox="1"/>
          <p:nvPr/>
        </p:nvSpPr>
        <p:spPr>
          <a:xfrm>
            <a:off x="4142349" y="2787599"/>
            <a:ext cx="10003302" cy="3195319"/>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MOVIE DATASET ANALYSIS</a:t>
            </a:r>
          </a:p>
        </p:txBody>
      </p:sp>
      <p:sp>
        <p:nvSpPr>
          <p:cNvPr id="11" name="Freeform 11"/>
          <p:cNvSpPr/>
          <p:nvPr/>
        </p:nvSpPr>
        <p:spPr>
          <a:xfrm rot="4423086">
            <a:off x="1325808" y="-3218343"/>
            <a:ext cx="2504393" cy="7021471"/>
          </a:xfrm>
          <a:custGeom>
            <a:avLst/>
            <a:gdLst/>
            <a:ahLst/>
            <a:cxnLst/>
            <a:rect l="l" t="t" r="r" b="b"/>
            <a:pathLst>
              <a:path w="5323671" h="7857779">
                <a:moveTo>
                  <a:pt x="0" y="0"/>
                </a:moveTo>
                <a:lnTo>
                  <a:pt x="5323671" y="0"/>
                </a:lnTo>
                <a:lnTo>
                  <a:pt x="5323671" y="7857779"/>
                </a:lnTo>
                <a:lnTo>
                  <a:pt x="0" y="785777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DFD38F-FB68-33A5-DBF2-D6A8E89E9F68}"/>
              </a:ext>
            </a:extLst>
          </p:cNvPr>
          <p:cNvPicPr>
            <a:picLocks noChangeAspect="1"/>
          </p:cNvPicPr>
          <p:nvPr/>
        </p:nvPicPr>
        <p:blipFill rotWithShape="1">
          <a:blip r:embed="rId2"/>
          <a:srcRect l="6968" r="4985"/>
          <a:stretch/>
        </p:blipFill>
        <p:spPr>
          <a:xfrm>
            <a:off x="-34413" y="2781300"/>
            <a:ext cx="10591801" cy="5387807"/>
          </a:xfrm>
          <a:prstGeom prst="rect">
            <a:avLst/>
          </a:prstGeom>
        </p:spPr>
      </p:pic>
      <p:sp>
        <p:nvSpPr>
          <p:cNvPr id="5" name="TextBox 4">
            <a:extLst>
              <a:ext uri="{FF2B5EF4-FFF2-40B4-BE49-F238E27FC236}">
                <a16:creationId xmlns:a16="http://schemas.microsoft.com/office/drawing/2014/main" id="{2FC3214B-8B59-6081-C452-A9E37206AA25}"/>
              </a:ext>
            </a:extLst>
          </p:cNvPr>
          <p:cNvSpPr txBox="1"/>
          <p:nvPr/>
        </p:nvSpPr>
        <p:spPr>
          <a:xfrm>
            <a:off x="5638800" y="330781"/>
            <a:ext cx="6477000" cy="1658083"/>
          </a:xfrm>
          <a:prstGeom prst="rect">
            <a:avLst/>
          </a:prstGeom>
          <a:noFill/>
        </p:spPr>
        <p:txBody>
          <a:bodyPr wrap="square">
            <a:spAutoFit/>
          </a:bodyPr>
          <a:lstStyle/>
          <a:p>
            <a:pPr algn="ctr">
              <a:lnSpc>
                <a:spcPts val="12880"/>
              </a:lnSpc>
            </a:pPr>
            <a:r>
              <a:rPr lang="en-US" sz="9600" b="1" dirty="0">
                <a:solidFill>
                  <a:schemeClr val="accent6">
                    <a:lumMod val="50000"/>
                  </a:schemeClr>
                </a:solidFill>
              </a:rPr>
              <a:t>Result</a:t>
            </a:r>
          </a:p>
        </p:txBody>
      </p:sp>
      <p:pic>
        <p:nvPicPr>
          <p:cNvPr id="7" name="Picture 6">
            <a:extLst>
              <a:ext uri="{FF2B5EF4-FFF2-40B4-BE49-F238E27FC236}">
                <a16:creationId xmlns:a16="http://schemas.microsoft.com/office/drawing/2014/main" id="{20450F31-57A7-6232-59B5-DF194D8812C1}"/>
              </a:ext>
            </a:extLst>
          </p:cNvPr>
          <p:cNvPicPr>
            <a:picLocks noChangeAspect="1"/>
          </p:cNvPicPr>
          <p:nvPr/>
        </p:nvPicPr>
        <p:blipFill rotWithShape="1">
          <a:blip r:embed="rId3"/>
          <a:srcRect l="7588" t="1336" r="5573"/>
          <a:stretch/>
        </p:blipFill>
        <p:spPr>
          <a:xfrm>
            <a:off x="10287000" y="2753032"/>
            <a:ext cx="7848600" cy="5624054"/>
          </a:xfrm>
          <a:prstGeom prst="rect">
            <a:avLst/>
          </a:prstGeom>
        </p:spPr>
      </p:pic>
    </p:spTree>
    <p:extLst>
      <p:ext uri="{BB962C8B-B14F-4D97-AF65-F5344CB8AC3E}">
        <p14:creationId xmlns:p14="http://schemas.microsoft.com/office/powerpoint/2010/main" val="65212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F8B50A-8875-F66D-9282-F84669405CC2}"/>
              </a:ext>
            </a:extLst>
          </p:cNvPr>
          <p:cNvPicPr>
            <a:picLocks noChangeAspect="1"/>
          </p:cNvPicPr>
          <p:nvPr/>
        </p:nvPicPr>
        <p:blipFill>
          <a:blip r:embed="rId2"/>
          <a:stretch>
            <a:fillRect/>
          </a:stretch>
        </p:blipFill>
        <p:spPr>
          <a:xfrm>
            <a:off x="152400" y="6145"/>
            <a:ext cx="9891617" cy="5608806"/>
          </a:xfrm>
          <a:prstGeom prst="rect">
            <a:avLst/>
          </a:prstGeom>
        </p:spPr>
      </p:pic>
      <p:pic>
        <p:nvPicPr>
          <p:cNvPr id="5" name="Picture 4">
            <a:extLst>
              <a:ext uri="{FF2B5EF4-FFF2-40B4-BE49-F238E27FC236}">
                <a16:creationId xmlns:a16="http://schemas.microsoft.com/office/drawing/2014/main" id="{67F2014F-3FE6-63CE-3F37-604214ADFAA8}"/>
              </a:ext>
            </a:extLst>
          </p:cNvPr>
          <p:cNvPicPr>
            <a:picLocks noChangeAspect="1"/>
          </p:cNvPicPr>
          <p:nvPr/>
        </p:nvPicPr>
        <p:blipFill rotWithShape="1">
          <a:blip r:embed="rId3"/>
          <a:srcRect l="8694" r="8694"/>
          <a:stretch/>
        </p:blipFill>
        <p:spPr>
          <a:xfrm>
            <a:off x="10205884" y="139506"/>
            <a:ext cx="8077200" cy="5342083"/>
          </a:xfrm>
          <a:prstGeom prst="rect">
            <a:avLst/>
          </a:prstGeom>
        </p:spPr>
      </p:pic>
      <p:pic>
        <p:nvPicPr>
          <p:cNvPr id="9" name="Picture 8">
            <a:extLst>
              <a:ext uri="{FF2B5EF4-FFF2-40B4-BE49-F238E27FC236}">
                <a16:creationId xmlns:a16="http://schemas.microsoft.com/office/drawing/2014/main" id="{410C07EE-F9C4-5447-21DD-BF85A65491CD}"/>
              </a:ext>
            </a:extLst>
          </p:cNvPr>
          <p:cNvPicPr>
            <a:picLocks noChangeAspect="1"/>
          </p:cNvPicPr>
          <p:nvPr/>
        </p:nvPicPr>
        <p:blipFill rotWithShape="1">
          <a:blip r:embed="rId4"/>
          <a:srcRect t="4597"/>
          <a:stretch/>
        </p:blipFill>
        <p:spPr>
          <a:xfrm>
            <a:off x="321887" y="6210300"/>
            <a:ext cx="9883997" cy="3162587"/>
          </a:xfrm>
          <a:prstGeom prst="rect">
            <a:avLst/>
          </a:prstGeom>
        </p:spPr>
      </p:pic>
      <p:pic>
        <p:nvPicPr>
          <p:cNvPr id="11" name="Picture 10">
            <a:extLst>
              <a:ext uri="{FF2B5EF4-FFF2-40B4-BE49-F238E27FC236}">
                <a16:creationId xmlns:a16="http://schemas.microsoft.com/office/drawing/2014/main" id="{79FCC89B-0E27-59FC-3F84-7C4AAEFDFE87}"/>
              </a:ext>
            </a:extLst>
          </p:cNvPr>
          <p:cNvPicPr>
            <a:picLocks noChangeAspect="1"/>
          </p:cNvPicPr>
          <p:nvPr/>
        </p:nvPicPr>
        <p:blipFill rotWithShape="1">
          <a:blip r:embed="rId5"/>
          <a:srcRect l="5252" t="4900" r="6338" b="503"/>
          <a:stretch/>
        </p:blipFill>
        <p:spPr>
          <a:xfrm>
            <a:off x="11734800" y="5365796"/>
            <a:ext cx="5410200" cy="4851594"/>
          </a:xfrm>
          <a:prstGeom prst="rect">
            <a:avLst/>
          </a:prstGeom>
        </p:spPr>
      </p:pic>
    </p:spTree>
    <p:extLst>
      <p:ext uri="{BB962C8B-B14F-4D97-AF65-F5344CB8AC3E}">
        <p14:creationId xmlns:p14="http://schemas.microsoft.com/office/powerpoint/2010/main" val="2814338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A77296-236D-D365-1966-C33076402150}"/>
              </a:ext>
            </a:extLst>
          </p:cNvPr>
          <p:cNvSpPr txBox="1"/>
          <p:nvPr/>
        </p:nvSpPr>
        <p:spPr>
          <a:xfrm>
            <a:off x="3581400" y="571500"/>
            <a:ext cx="11125200" cy="8371523"/>
          </a:xfrm>
          <a:prstGeom prst="rect">
            <a:avLst/>
          </a:prstGeom>
          <a:noFill/>
        </p:spPr>
        <p:txBody>
          <a:bodyPr wrap="square" rtlCol="0">
            <a:spAutoFit/>
          </a:bodyPr>
          <a:lstStyle/>
          <a:p>
            <a:pPr algn="ctr"/>
            <a:r>
              <a:rPr lang="en-IN" sz="8000" b="1" dirty="0">
                <a:solidFill>
                  <a:schemeClr val="accent6">
                    <a:lumMod val="50000"/>
                  </a:schemeClr>
                </a:solidFill>
              </a:rPr>
              <a:t>Advantages of our Project</a:t>
            </a:r>
          </a:p>
          <a:p>
            <a:pPr algn="ctr"/>
            <a:endParaRPr lang="en-IN" b="1" dirty="0">
              <a:solidFill>
                <a:schemeClr val="accent6">
                  <a:lumMod val="50000"/>
                </a:schemeClr>
              </a:solidFill>
            </a:endParaRPr>
          </a:p>
          <a:p>
            <a:pPr marL="742950" indent="-742950">
              <a:buFont typeface="Arial" panose="020B0604020202020204" pitchFamily="34" charset="0"/>
              <a:buChar char="•"/>
            </a:pPr>
            <a:r>
              <a:rPr lang="en-IN" sz="4400" dirty="0"/>
              <a:t>Informed Decision with insights</a:t>
            </a:r>
          </a:p>
          <a:p>
            <a:pPr marL="742950" indent="-742950">
              <a:buFont typeface="Arial" panose="020B0604020202020204" pitchFamily="34" charset="0"/>
              <a:buChar char="•"/>
            </a:pPr>
            <a:r>
              <a:rPr lang="en-IN" sz="4400" i="0" dirty="0">
                <a:effectLst/>
                <a:latin typeface="Söhne"/>
              </a:rPr>
              <a:t>Budget Efficiency</a:t>
            </a:r>
            <a:endParaRPr lang="en-IN" sz="4400" i="0" dirty="0">
              <a:solidFill>
                <a:schemeClr val="accent6">
                  <a:lumMod val="50000"/>
                </a:schemeClr>
              </a:solidFill>
              <a:effectLst/>
              <a:latin typeface="Söhne"/>
            </a:endParaRPr>
          </a:p>
          <a:p>
            <a:pPr marL="742950" indent="-742950">
              <a:buFont typeface="Arial" panose="020B0604020202020204" pitchFamily="34" charset="0"/>
              <a:buChar char="•"/>
            </a:pPr>
            <a:r>
              <a:rPr lang="en-IN" sz="4400" i="0" dirty="0">
                <a:effectLst/>
                <a:latin typeface="Söhne"/>
              </a:rPr>
              <a:t>Audience Preferences</a:t>
            </a:r>
            <a:endParaRPr lang="en-IN" sz="4400" dirty="0">
              <a:solidFill>
                <a:schemeClr val="accent6">
                  <a:lumMod val="50000"/>
                </a:schemeClr>
              </a:solidFill>
              <a:latin typeface="Söhne"/>
            </a:endParaRPr>
          </a:p>
          <a:p>
            <a:pPr marL="742950" indent="-742950">
              <a:buFont typeface="Arial" panose="020B0604020202020204" pitchFamily="34" charset="0"/>
              <a:buChar char="•"/>
            </a:pPr>
            <a:r>
              <a:rPr lang="en-IN" sz="4400" i="0" dirty="0">
                <a:effectLst/>
                <a:latin typeface="Söhne"/>
              </a:rPr>
              <a:t>Director Selection</a:t>
            </a:r>
            <a:endParaRPr lang="en-IN" sz="4400" i="0" dirty="0">
              <a:solidFill>
                <a:schemeClr val="accent6">
                  <a:lumMod val="50000"/>
                </a:schemeClr>
              </a:solidFill>
              <a:effectLst/>
              <a:latin typeface="Söhne"/>
            </a:endParaRPr>
          </a:p>
          <a:p>
            <a:pPr marL="742950" indent="-742950">
              <a:buFont typeface="Arial" panose="020B0604020202020204" pitchFamily="34" charset="0"/>
              <a:buChar char="•"/>
            </a:pPr>
            <a:r>
              <a:rPr lang="en-IN" sz="4400" i="0" dirty="0">
                <a:effectLst/>
                <a:latin typeface="Söhne"/>
              </a:rPr>
              <a:t>Casting Success</a:t>
            </a:r>
            <a:endParaRPr lang="en-IN" sz="4400" dirty="0">
              <a:solidFill>
                <a:schemeClr val="accent6">
                  <a:lumMod val="50000"/>
                </a:schemeClr>
              </a:solidFill>
              <a:latin typeface="Söhne"/>
            </a:endParaRPr>
          </a:p>
          <a:p>
            <a:pPr marL="742950" indent="-742950">
              <a:buFont typeface="Arial" panose="020B0604020202020204" pitchFamily="34" charset="0"/>
              <a:buChar char="•"/>
            </a:pPr>
            <a:r>
              <a:rPr lang="en-IN" sz="4400" i="0" dirty="0">
                <a:effectLst/>
                <a:latin typeface="Söhne"/>
              </a:rPr>
              <a:t>Global Strategies</a:t>
            </a:r>
            <a:endParaRPr lang="en-IN" sz="4400" i="0" dirty="0">
              <a:solidFill>
                <a:schemeClr val="accent6">
                  <a:lumMod val="50000"/>
                </a:schemeClr>
              </a:solidFill>
              <a:effectLst/>
              <a:latin typeface="Söhne"/>
            </a:endParaRPr>
          </a:p>
          <a:p>
            <a:pPr marL="742950" indent="-742950">
              <a:buFont typeface="Arial" panose="020B0604020202020204" pitchFamily="34" charset="0"/>
              <a:buChar char="•"/>
            </a:pPr>
            <a:r>
              <a:rPr lang="en-IN" sz="4400" i="0" dirty="0">
                <a:effectLst/>
                <a:latin typeface="Söhne"/>
              </a:rPr>
              <a:t>Industry Trends</a:t>
            </a:r>
            <a:endParaRPr lang="en-IN" sz="4400" dirty="0">
              <a:solidFill>
                <a:schemeClr val="accent6">
                  <a:lumMod val="50000"/>
                </a:schemeClr>
              </a:solidFill>
              <a:latin typeface="Söhne"/>
            </a:endParaRPr>
          </a:p>
          <a:p>
            <a:pPr marL="742950" indent="-742950">
              <a:buFont typeface="Arial" panose="020B0604020202020204" pitchFamily="34" charset="0"/>
              <a:buChar char="•"/>
            </a:pPr>
            <a:r>
              <a:rPr lang="en-IN" sz="4400" i="0" dirty="0">
                <a:effectLst/>
                <a:latin typeface="Söhne"/>
              </a:rPr>
              <a:t>Marketing Effectiveness</a:t>
            </a:r>
            <a:endParaRPr lang="en-IN" sz="4400" i="0" dirty="0">
              <a:solidFill>
                <a:schemeClr val="accent6">
                  <a:lumMod val="50000"/>
                </a:schemeClr>
              </a:solidFill>
              <a:effectLst/>
              <a:latin typeface="Söhne"/>
            </a:endParaRPr>
          </a:p>
          <a:p>
            <a:pPr marL="742950" indent="-742950">
              <a:buFont typeface="Arial" panose="020B0604020202020204" pitchFamily="34" charset="0"/>
              <a:buChar char="•"/>
            </a:pPr>
            <a:r>
              <a:rPr lang="en-IN" sz="4400" i="0" dirty="0">
                <a:effectLst/>
                <a:latin typeface="Söhne"/>
              </a:rPr>
              <a:t>Learning from Mistakes</a:t>
            </a:r>
            <a:endParaRPr lang="en-IN" sz="4400" dirty="0">
              <a:solidFill>
                <a:schemeClr val="accent6">
                  <a:lumMod val="50000"/>
                </a:schemeClr>
              </a:solidFill>
              <a:latin typeface="Söhne"/>
            </a:endParaRPr>
          </a:p>
          <a:p>
            <a:pPr marL="742950" indent="-742950">
              <a:buFont typeface="Arial" panose="020B0604020202020204" pitchFamily="34" charset="0"/>
              <a:buChar char="•"/>
            </a:pPr>
            <a:r>
              <a:rPr lang="en-IN" sz="4400" i="0" dirty="0">
                <a:effectLst/>
                <a:latin typeface="Söhne"/>
              </a:rPr>
              <a:t>Creative Synergy</a:t>
            </a:r>
            <a:endParaRPr lang="en-IN" sz="4400" dirty="0">
              <a:solidFill>
                <a:schemeClr val="accent6">
                  <a:lumMod val="50000"/>
                </a:schemeClr>
              </a:solidFill>
            </a:endParaRPr>
          </a:p>
        </p:txBody>
      </p:sp>
      <p:sp>
        <p:nvSpPr>
          <p:cNvPr id="3" name="Freeform 2">
            <a:extLst>
              <a:ext uri="{FF2B5EF4-FFF2-40B4-BE49-F238E27FC236}">
                <a16:creationId xmlns:a16="http://schemas.microsoft.com/office/drawing/2014/main" id="{7804FBB1-BA81-16D2-ED3F-6C6AEE21E7B2}"/>
              </a:ext>
            </a:extLst>
          </p:cNvPr>
          <p:cNvSpPr/>
          <p:nvPr/>
        </p:nvSpPr>
        <p:spPr>
          <a:xfrm>
            <a:off x="14630400" y="6689623"/>
            <a:ext cx="4301836" cy="4114800"/>
          </a:xfrm>
          <a:custGeom>
            <a:avLst/>
            <a:gdLst/>
            <a:ahLst/>
            <a:cxnLst/>
            <a:rect l="l" t="t" r="r" b="b"/>
            <a:pathLst>
              <a:path w="4301836" h="4114800">
                <a:moveTo>
                  <a:pt x="0" y="0"/>
                </a:moveTo>
                <a:lnTo>
                  <a:pt x="4301837" y="0"/>
                </a:lnTo>
                <a:lnTo>
                  <a:pt x="430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1028699" y="1328739"/>
            <a:ext cx="16719455" cy="8310561"/>
            <a:chOff x="0" y="0"/>
            <a:chExt cx="4274726" cy="1983751"/>
          </a:xfrm>
        </p:grpSpPr>
        <p:sp>
          <p:nvSpPr>
            <p:cNvPr id="3" name="Freeform 3"/>
            <p:cNvSpPr/>
            <p:nvPr/>
          </p:nvSpPr>
          <p:spPr>
            <a:xfrm>
              <a:off x="0" y="0"/>
              <a:ext cx="4274726" cy="1983751"/>
            </a:xfrm>
            <a:custGeom>
              <a:avLst/>
              <a:gdLst/>
              <a:ahLst/>
              <a:cxnLst/>
              <a:rect l="l" t="t" r="r" b="b"/>
              <a:pathLst>
                <a:path w="4274726" h="1983751">
                  <a:moveTo>
                    <a:pt x="0" y="0"/>
                  </a:moveTo>
                  <a:lnTo>
                    <a:pt x="4274726" y="0"/>
                  </a:lnTo>
                  <a:lnTo>
                    <a:pt x="4274726" y="1983751"/>
                  </a:lnTo>
                  <a:lnTo>
                    <a:pt x="0" y="1983751"/>
                  </a:lnTo>
                  <a:close/>
                </a:path>
              </a:pathLst>
            </a:custGeom>
            <a:solidFill>
              <a:srgbClr val="DCC3AC"/>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800600" y="359739"/>
            <a:ext cx="8261255" cy="1430253"/>
            <a:chOff x="0" y="0"/>
            <a:chExt cx="2175804" cy="376692"/>
          </a:xfrm>
        </p:grpSpPr>
        <p:sp>
          <p:nvSpPr>
            <p:cNvPr id="6" name="Freeform 6"/>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IN"/>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rot="-5400000">
            <a:off x="-2087707" y="5482749"/>
            <a:ext cx="6834211" cy="0"/>
          </a:xfrm>
          <a:prstGeom prst="line">
            <a:avLst/>
          </a:prstGeom>
          <a:ln w="19050" cap="flat">
            <a:solidFill>
              <a:srgbClr val="000000"/>
            </a:solidFill>
            <a:prstDash val="lgDash"/>
            <a:headEnd type="none" w="sm" len="sm"/>
            <a:tailEnd type="none" w="sm" len="sm"/>
          </a:ln>
        </p:spPr>
        <p:txBody>
          <a:bodyPr/>
          <a:lstStyle/>
          <a:p>
            <a:endParaRPr lang="en-IN"/>
          </a:p>
        </p:txBody>
      </p:sp>
      <p:sp>
        <p:nvSpPr>
          <p:cNvPr id="9" name="AutoShape 9"/>
          <p:cNvSpPr/>
          <p:nvPr/>
        </p:nvSpPr>
        <p:spPr>
          <a:xfrm rot="-5400000">
            <a:off x="13519898" y="5482749"/>
            <a:ext cx="6834211" cy="0"/>
          </a:xfrm>
          <a:prstGeom prst="line">
            <a:avLst/>
          </a:prstGeom>
          <a:ln w="19050" cap="flat">
            <a:solidFill>
              <a:srgbClr val="000000"/>
            </a:solidFill>
            <a:prstDash val="lgDash"/>
            <a:headEnd type="none" w="sm" len="sm"/>
            <a:tailEnd type="none" w="sm" len="sm"/>
          </a:ln>
        </p:spPr>
        <p:txBody>
          <a:bodyPr/>
          <a:lstStyle/>
          <a:p>
            <a:endParaRPr lang="en-IN"/>
          </a:p>
        </p:txBody>
      </p:sp>
      <p:sp>
        <p:nvSpPr>
          <p:cNvPr id="10" name="Freeform 10"/>
          <p:cNvSpPr/>
          <p:nvPr/>
        </p:nvSpPr>
        <p:spPr>
          <a:xfrm>
            <a:off x="15122703" y="24650"/>
            <a:ext cx="2625452" cy="2057400"/>
          </a:xfrm>
          <a:custGeom>
            <a:avLst/>
            <a:gdLst/>
            <a:ahLst/>
            <a:cxnLst/>
            <a:rect l="l" t="t" r="r" b="b"/>
            <a:pathLst>
              <a:path w="2625452" h="2057400">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p:cNvSpPr/>
          <p:nvPr/>
        </p:nvSpPr>
        <p:spPr>
          <a:xfrm rot="-5400000">
            <a:off x="1957002" y="7001259"/>
            <a:ext cx="1169118" cy="5083122"/>
          </a:xfrm>
          <a:custGeom>
            <a:avLst/>
            <a:gdLst/>
            <a:ahLst/>
            <a:cxnLst/>
            <a:rect l="l" t="t" r="r" b="b"/>
            <a:pathLst>
              <a:path w="1169118" h="5083122">
                <a:moveTo>
                  <a:pt x="0" y="0"/>
                </a:moveTo>
                <a:lnTo>
                  <a:pt x="1169118" y="0"/>
                </a:lnTo>
                <a:lnTo>
                  <a:pt x="1169118" y="5083122"/>
                </a:lnTo>
                <a:lnTo>
                  <a:pt x="0" y="5083122"/>
                </a:lnTo>
                <a:lnTo>
                  <a:pt x="0" y="0"/>
                </a:lnTo>
                <a:close/>
              </a:path>
            </a:pathLst>
          </a:custGeom>
          <a:blipFill>
            <a:blip r:embed="rId4"/>
            <a:stretch>
              <a:fillRect/>
            </a:stretch>
          </a:blipFill>
        </p:spPr>
        <p:txBody>
          <a:bodyPr/>
          <a:lstStyle/>
          <a:p>
            <a:endParaRPr lang="en-IN"/>
          </a:p>
        </p:txBody>
      </p:sp>
      <p:sp>
        <p:nvSpPr>
          <p:cNvPr id="12" name="TextBox 12"/>
          <p:cNvSpPr txBox="1"/>
          <p:nvPr/>
        </p:nvSpPr>
        <p:spPr>
          <a:xfrm>
            <a:off x="5505826" y="223065"/>
            <a:ext cx="6850802" cy="1566544"/>
          </a:xfrm>
          <a:prstGeom prst="rect">
            <a:avLst/>
          </a:prstGeom>
        </p:spPr>
        <p:txBody>
          <a:bodyPr lIns="0" tIns="0" rIns="0" bIns="0" rtlCol="0" anchor="t">
            <a:spAutoFit/>
          </a:bodyPr>
          <a:lstStyle/>
          <a:p>
            <a:pPr algn="ctr">
              <a:lnSpc>
                <a:spcPts val="12880"/>
              </a:lnSpc>
            </a:pPr>
            <a:r>
              <a:rPr lang="en-US" sz="9200" b="1" dirty="0">
                <a:solidFill>
                  <a:srgbClr val="FFFFFF"/>
                </a:solidFill>
              </a:rPr>
              <a:t>Conclusion</a:t>
            </a:r>
          </a:p>
        </p:txBody>
      </p:sp>
      <p:sp>
        <p:nvSpPr>
          <p:cNvPr id="14" name="TextBox 13">
            <a:extLst>
              <a:ext uri="{FF2B5EF4-FFF2-40B4-BE49-F238E27FC236}">
                <a16:creationId xmlns:a16="http://schemas.microsoft.com/office/drawing/2014/main" id="{F9A04997-1507-6C32-7BC9-B20218C7954B}"/>
              </a:ext>
            </a:extLst>
          </p:cNvPr>
          <p:cNvSpPr txBox="1"/>
          <p:nvPr/>
        </p:nvSpPr>
        <p:spPr>
          <a:xfrm>
            <a:off x="1524613" y="1951657"/>
            <a:ext cx="15238773" cy="9589869"/>
          </a:xfrm>
          <a:prstGeom prst="rect">
            <a:avLst/>
          </a:prstGeom>
          <a:noFill/>
        </p:spPr>
        <p:txBody>
          <a:bodyPr wrap="square">
            <a:spAutoFit/>
          </a:bodyPr>
          <a:lstStyle/>
          <a:p>
            <a:pPr marL="0" marR="0" lvl="0" indent="0" algn="l" rtl="0">
              <a:lnSpc>
                <a:spcPct val="150000"/>
              </a:lnSpc>
              <a:spcBef>
                <a:spcPts val="0"/>
              </a:spcBef>
              <a:spcAft>
                <a:spcPts val="0"/>
              </a:spcAft>
              <a:buClr>
                <a:schemeClr val="dk1"/>
              </a:buClr>
              <a:buSzPts val="2000"/>
              <a:buFont typeface="Arial"/>
              <a:buNone/>
            </a:pPr>
            <a:r>
              <a:rPr lang="en-US" sz="1800" b="0" u="none" strike="noStrike" cap="none" dirty="0">
                <a:solidFill>
                  <a:schemeClr val="dk1"/>
                </a:solidFill>
                <a:latin typeface="Libre Baskerville"/>
                <a:ea typeface="Libre Baskerville"/>
                <a:cs typeface="Libre Baskerville"/>
                <a:sym typeface="Libre Baskerville"/>
              </a:rPr>
              <a:t>Here are the some of the results we extracted from the analysis:</a:t>
            </a:r>
            <a:endParaRPr lang="en-US" dirty="0">
              <a:solidFill>
                <a:schemeClr val="dk1"/>
              </a:solidFill>
              <a:latin typeface="Libre Baskerville"/>
              <a:ea typeface="Libre Baskerville"/>
              <a:cs typeface="Libre Baskerville"/>
              <a:sym typeface="Libre Baskerville"/>
            </a:endParaRPr>
          </a:p>
          <a:p>
            <a:pPr marL="0" marR="0" lvl="0" indent="0" algn="l" rtl="0">
              <a:spcBef>
                <a:spcPts val="0"/>
              </a:spcBef>
              <a:spcAft>
                <a:spcPts val="0"/>
              </a:spcAft>
              <a:buClr>
                <a:schemeClr val="dk1"/>
              </a:buClr>
              <a:buSzPts val="2000"/>
              <a:buFont typeface="Arial"/>
              <a:buNone/>
            </a:pPr>
            <a:endParaRPr lang="en-US" sz="1800" b="0" u="none" strike="noStrike" cap="none" dirty="0">
              <a:solidFill>
                <a:schemeClr val="dk1"/>
              </a:solidFill>
              <a:latin typeface="Libre Baskerville"/>
              <a:ea typeface="Libre Baskerville"/>
              <a:cs typeface="Libre Baskerville"/>
              <a:sym typeface="Libre Baskerville"/>
            </a:endParaRPr>
          </a:p>
          <a:p>
            <a:pPr marL="342900" indent="-342900">
              <a:buClr>
                <a:schemeClr val="dk1"/>
              </a:buClr>
              <a:buSzPts val="2000"/>
              <a:buFont typeface="Arial" panose="020B0604020202020204" pitchFamily="34" charset="0"/>
              <a:buChar char="•"/>
            </a:pPr>
            <a:r>
              <a:rPr lang="en-US" sz="2000" b="0" u="none" strike="noStrike" cap="none" dirty="0">
                <a:solidFill>
                  <a:schemeClr val="dk1"/>
                </a:solidFill>
                <a:ea typeface="Libre Baskerville"/>
                <a:cs typeface="Libre Baskerville"/>
                <a:sym typeface="Libre Baskerville"/>
              </a:rPr>
              <a:t>We analyzed a dataset that contains information about movies dataset from 1987 -2016. It contains 4803 movie entries.</a:t>
            </a:r>
          </a:p>
          <a:p>
            <a:pPr marL="285750" indent="-285750">
              <a:lnSpc>
                <a:spcPct val="150000"/>
              </a:lnSpc>
              <a:buClr>
                <a:schemeClr val="dk1"/>
              </a:buClr>
              <a:buSzPts val="2000"/>
              <a:buFont typeface="Arial" panose="020B0604020202020204" pitchFamily="34" charset="0"/>
              <a:buChar char="•"/>
            </a:pPr>
            <a:r>
              <a:rPr lang="en-US" sz="2000" b="0" u="none" strike="noStrike" cap="none" dirty="0">
                <a:solidFill>
                  <a:schemeClr val="dk1"/>
                </a:solidFill>
                <a:ea typeface="Libre Baskerville"/>
                <a:cs typeface="Libre Baskerville"/>
                <a:sym typeface="Libre Baskerville"/>
              </a:rPr>
              <a:t>We check the dataset if their any null values or missing values and duplicates by using data cleaning .</a:t>
            </a:r>
          </a:p>
          <a:p>
            <a:pPr marL="285750" indent="-285750">
              <a:lnSpc>
                <a:spcPct val="150000"/>
              </a:lnSpc>
              <a:buClr>
                <a:schemeClr val="dk1"/>
              </a:buClr>
              <a:buSzPts val="2000"/>
              <a:buFont typeface="Arial" panose="020B0604020202020204" pitchFamily="34" charset="0"/>
              <a:buChar char="•"/>
            </a:pPr>
            <a:r>
              <a:rPr lang="en-US" sz="2000" b="0" u="none" strike="noStrike" cap="none" dirty="0">
                <a:solidFill>
                  <a:schemeClr val="dk1"/>
                </a:solidFill>
                <a:ea typeface="Libre Baskerville"/>
                <a:cs typeface="Libre Baskerville"/>
                <a:sym typeface="Libre Baskerville"/>
              </a:rPr>
              <a:t>We fill some null and other values in place of them using data cleaning and prep</a:t>
            </a:r>
            <a:r>
              <a:rPr lang="en-US" sz="2000" dirty="0">
                <a:solidFill>
                  <a:schemeClr val="dk1"/>
                </a:solidFill>
                <a:ea typeface="Libre Baskerville"/>
                <a:cs typeface="Libre Baskerville"/>
                <a:sym typeface="Libre Baskerville"/>
              </a:rPr>
              <a:t>are a clean data. Afterward we filter ,grouped and sort the data for future analysis.</a:t>
            </a:r>
          </a:p>
          <a:p>
            <a:pPr marL="285750" indent="-285750">
              <a:lnSpc>
                <a:spcPct val="150000"/>
              </a:lnSpc>
              <a:buClr>
                <a:schemeClr val="dk1"/>
              </a:buClr>
              <a:buSzPts val="2000"/>
              <a:buFont typeface="Arial" panose="020B0604020202020204" pitchFamily="34" charset="0"/>
              <a:buChar char="•"/>
            </a:pPr>
            <a:r>
              <a:rPr lang="en-US" sz="2000" b="0" u="none" strike="noStrike" cap="none" dirty="0">
                <a:solidFill>
                  <a:schemeClr val="dk1"/>
                </a:solidFill>
                <a:ea typeface="Libre Baskerville"/>
                <a:cs typeface="Libre Baskerville"/>
                <a:sym typeface="Libre Baskerville"/>
              </a:rPr>
              <a:t>We </a:t>
            </a:r>
            <a:r>
              <a:rPr lang="en-US" sz="2000" b="0" u="none" strike="noStrike" cap="none" dirty="0" err="1">
                <a:solidFill>
                  <a:schemeClr val="dk1"/>
                </a:solidFill>
                <a:ea typeface="Libre Baskerville"/>
                <a:cs typeface="Libre Baskerville"/>
                <a:sym typeface="Libre Baskerville"/>
              </a:rPr>
              <a:t>analyse</a:t>
            </a:r>
            <a:r>
              <a:rPr lang="en-US" sz="2000" b="0" u="none" strike="noStrike" cap="none" dirty="0">
                <a:solidFill>
                  <a:schemeClr val="dk1"/>
                </a:solidFill>
                <a:ea typeface="Libre Baskerville"/>
                <a:cs typeface="Libre Baskerville"/>
                <a:sym typeface="Libre Baskerville"/>
              </a:rPr>
              <a:t> the data and show the insights of data</a:t>
            </a:r>
            <a:r>
              <a:rPr lang="en-US" sz="2000" dirty="0">
                <a:solidFill>
                  <a:schemeClr val="dk1"/>
                </a:solidFill>
                <a:ea typeface="Libre Baskerville"/>
                <a:cs typeface="Libre Baskerville"/>
                <a:sym typeface="Libre Baskerville"/>
              </a:rPr>
              <a:t> by data visualization .</a:t>
            </a:r>
            <a:endParaRPr lang="en-US" sz="2000" b="0" u="none" strike="noStrike" cap="none" dirty="0">
              <a:solidFill>
                <a:schemeClr val="dk1"/>
              </a:solidFill>
              <a:ea typeface="Libre Baskerville"/>
              <a:cs typeface="Libre Baskerville"/>
              <a:sym typeface="Libre Baskerville"/>
            </a:endParaRPr>
          </a:p>
          <a:p>
            <a:pPr marL="285750" indent="-285750">
              <a:lnSpc>
                <a:spcPct val="150000"/>
              </a:lnSpc>
              <a:buClr>
                <a:schemeClr val="dk1"/>
              </a:buClr>
              <a:buSzPts val="2000"/>
              <a:buFont typeface="Arial" panose="020B0604020202020204" pitchFamily="34" charset="0"/>
              <a:buChar char="•"/>
            </a:pPr>
            <a:r>
              <a:rPr lang="en-US" sz="2000" dirty="0">
                <a:solidFill>
                  <a:schemeClr val="dk1"/>
                </a:solidFill>
                <a:ea typeface="Libre Baskerville"/>
                <a:cs typeface="Libre Baskerville"/>
                <a:sym typeface="Libre Baskerville"/>
              </a:rPr>
              <a:t>Dramas are mostly viewed genres followed by comedy .</a:t>
            </a:r>
          </a:p>
          <a:p>
            <a:pPr marL="285750" indent="-285750">
              <a:lnSpc>
                <a:spcPct val="150000"/>
              </a:lnSpc>
              <a:buClr>
                <a:schemeClr val="dk1"/>
              </a:buClr>
              <a:buSzPts val="2000"/>
              <a:buFont typeface="Arial" panose="020B0604020202020204" pitchFamily="34" charset="0"/>
              <a:buChar char="•"/>
            </a:pPr>
            <a:r>
              <a:rPr lang="en-US" sz="2000" b="0" u="none" strike="noStrike" cap="none" dirty="0">
                <a:solidFill>
                  <a:schemeClr val="dk1"/>
                </a:solidFill>
                <a:ea typeface="Libre Baskerville"/>
                <a:cs typeface="Libre Baskerville"/>
                <a:sym typeface="Libre Baskerville"/>
              </a:rPr>
              <a:t>Most of the movies were released in between 2000</a:t>
            </a:r>
            <a:r>
              <a:rPr lang="en-US" sz="2000" dirty="0">
                <a:solidFill>
                  <a:schemeClr val="dk1"/>
                </a:solidFill>
                <a:ea typeface="Libre Baskerville"/>
                <a:cs typeface="Libre Baskerville"/>
                <a:sym typeface="Libre Baskerville"/>
              </a:rPr>
              <a:t>s to 2010s and mostly were released in month of September.</a:t>
            </a:r>
          </a:p>
          <a:p>
            <a:pPr marL="285750" indent="-285750">
              <a:lnSpc>
                <a:spcPct val="150000"/>
              </a:lnSpc>
              <a:buClr>
                <a:schemeClr val="dk1"/>
              </a:buClr>
              <a:buSzPts val="2000"/>
              <a:buFont typeface="Arial" panose="020B0604020202020204" pitchFamily="34" charset="0"/>
              <a:buChar char="•"/>
            </a:pPr>
            <a:r>
              <a:rPr lang="en-US" sz="2000" b="0" u="none" strike="noStrike" cap="none" dirty="0">
                <a:solidFill>
                  <a:schemeClr val="dk1"/>
                </a:solidFill>
                <a:ea typeface="Libre Baskerville"/>
                <a:cs typeface="Libre Baskerville"/>
                <a:sym typeface="Libre Baskerville"/>
              </a:rPr>
              <a:t>Avatar is highest grossing movies </a:t>
            </a:r>
            <a:r>
              <a:rPr lang="en-US" sz="2000" dirty="0">
                <a:solidFill>
                  <a:schemeClr val="dk1"/>
                </a:solidFill>
                <a:ea typeface="Libre Baskerville"/>
                <a:cs typeface="Libre Baskerville"/>
                <a:sym typeface="Libre Baskerville"/>
              </a:rPr>
              <a:t>followed by titanic is second highest.</a:t>
            </a:r>
          </a:p>
          <a:p>
            <a:pPr marL="285750" indent="-285750">
              <a:lnSpc>
                <a:spcPct val="150000"/>
              </a:lnSpc>
              <a:buClr>
                <a:schemeClr val="dk1"/>
              </a:buClr>
              <a:buSzPts val="2000"/>
              <a:buFont typeface="Arial" panose="020B0604020202020204" pitchFamily="34" charset="0"/>
              <a:buChar char="•"/>
            </a:pPr>
            <a:r>
              <a:rPr lang="en-US" sz="2000" b="0" dirty="0">
                <a:solidFill>
                  <a:srgbClr val="000000"/>
                </a:solidFill>
                <a:effectLst/>
              </a:rPr>
              <a:t>Movies with a duration of 90-120 minutes constitute the largest portion, making up 62.2% of the dataset and the second most common duration category is 120-150 minutes, accounting for 21%.</a:t>
            </a:r>
          </a:p>
          <a:p>
            <a:pPr marL="285750" indent="-285750">
              <a:lnSpc>
                <a:spcPct val="150000"/>
              </a:lnSpc>
              <a:buClr>
                <a:schemeClr val="dk1"/>
              </a:buClr>
              <a:buSzPts val="2000"/>
              <a:buFont typeface="Arial" panose="020B0604020202020204" pitchFamily="34" charset="0"/>
              <a:buChar char="•"/>
            </a:pPr>
            <a:r>
              <a:rPr lang="en-US" sz="2000" b="0" dirty="0">
                <a:solidFill>
                  <a:srgbClr val="000000"/>
                </a:solidFill>
                <a:effectLst/>
              </a:rPr>
              <a:t>The count plot demonstrates that some genres have experienced variations in production from year to year, with certain years witnessing higher production counts for specific genres.</a:t>
            </a:r>
          </a:p>
          <a:p>
            <a:pPr marL="285750" indent="-285750">
              <a:lnSpc>
                <a:spcPct val="150000"/>
              </a:lnSpc>
              <a:buClr>
                <a:schemeClr val="dk1"/>
              </a:buClr>
              <a:buSzPts val="2000"/>
              <a:buFont typeface="Arial" panose="020B0604020202020204" pitchFamily="34" charset="0"/>
              <a:buChar char="•"/>
            </a:pPr>
            <a:r>
              <a:rPr lang="en-US" sz="2000" dirty="0">
                <a:solidFill>
                  <a:srgbClr val="000000"/>
                </a:solidFill>
              </a:rPr>
              <a:t>T</a:t>
            </a:r>
            <a:r>
              <a:rPr lang="en-US" sz="2000" b="0" dirty="0">
                <a:solidFill>
                  <a:srgbClr val="000000"/>
                </a:solidFill>
                <a:effectLst/>
              </a:rPr>
              <a:t>here is a positive correlation between popularity and revenue across these genres. It suggests that movies with higher revenues tend to be more popular.</a:t>
            </a:r>
          </a:p>
          <a:p>
            <a:pPr marL="285750" indent="-285750">
              <a:lnSpc>
                <a:spcPct val="150000"/>
              </a:lnSpc>
              <a:buClr>
                <a:schemeClr val="dk1"/>
              </a:buClr>
              <a:buSzPts val="2000"/>
              <a:buFont typeface="Arial" panose="020B0604020202020204" pitchFamily="34" charset="0"/>
              <a:buChar char="•"/>
            </a:pPr>
            <a:endParaRPr lang="en-US" sz="2000" dirty="0">
              <a:solidFill>
                <a:schemeClr val="dk1"/>
              </a:solidFill>
              <a:latin typeface="+mj-lt"/>
              <a:ea typeface="Libre Baskerville"/>
              <a:cs typeface="Libre Baskerville"/>
              <a:sym typeface="Libre Baskerville"/>
            </a:endParaRPr>
          </a:p>
          <a:p>
            <a:pPr marL="285750" indent="-285750">
              <a:lnSpc>
                <a:spcPct val="150000"/>
              </a:lnSpc>
              <a:buClr>
                <a:schemeClr val="dk1"/>
              </a:buClr>
              <a:buSzPts val="2000"/>
              <a:buFont typeface="Arial" panose="020B0604020202020204" pitchFamily="34" charset="0"/>
              <a:buChar char="•"/>
            </a:pPr>
            <a:endParaRPr lang="en-US" i="1" dirty="0">
              <a:solidFill>
                <a:schemeClr val="dk1"/>
              </a:solidFill>
              <a:latin typeface="Libre Baskerville"/>
              <a:ea typeface="Libre Baskerville"/>
              <a:cs typeface="Libre Baskerville"/>
              <a:sym typeface="Libre Baskerville"/>
            </a:endParaRPr>
          </a:p>
          <a:p>
            <a:pPr>
              <a:lnSpc>
                <a:spcPct val="150000"/>
              </a:lnSpc>
              <a:buClr>
                <a:schemeClr val="dk1"/>
              </a:buClr>
              <a:buSzPts val="2000"/>
            </a:pPr>
            <a:endParaRPr lang="en-US" sz="1800" b="0" i="1" u="none" strike="noStrike" cap="none" dirty="0">
              <a:solidFill>
                <a:schemeClr val="dk1"/>
              </a:solidFill>
              <a:latin typeface="Libre Baskerville"/>
              <a:ea typeface="Libre Baskerville"/>
              <a:cs typeface="Libre Baskerville"/>
              <a:sym typeface="Libre Baskerville"/>
            </a:endParaRPr>
          </a:p>
          <a:p>
            <a:pPr>
              <a:lnSpc>
                <a:spcPct val="150000"/>
              </a:lnSpc>
              <a:buClr>
                <a:schemeClr val="dk1"/>
              </a:buClr>
              <a:buSzPts val="2000"/>
            </a:pPr>
            <a:endParaRPr lang="en-US" dirty="0"/>
          </a:p>
          <a:p>
            <a:pPr marL="0" marR="0" lvl="0" indent="0" algn="l" rtl="0">
              <a:lnSpc>
                <a:spcPct val="150000"/>
              </a:lnSpc>
              <a:spcBef>
                <a:spcPts val="0"/>
              </a:spcBef>
              <a:spcAft>
                <a:spcPts val="0"/>
              </a:spcAft>
              <a:buClr>
                <a:schemeClr val="dk1"/>
              </a:buClr>
              <a:buSzPts val="2000"/>
              <a:buFont typeface="Arial"/>
              <a:buNone/>
            </a:pPr>
            <a:endParaRPr lang="en-US" dirty="0"/>
          </a:p>
          <a:p>
            <a:pPr marL="0" marR="0" lvl="0" indent="0" algn="l" rtl="0">
              <a:lnSpc>
                <a:spcPct val="150000"/>
              </a:lnSpc>
              <a:spcBef>
                <a:spcPts val="0"/>
              </a:spcBef>
              <a:spcAft>
                <a:spcPts val="0"/>
              </a:spcAft>
              <a:buNone/>
            </a:pPr>
            <a:endParaRPr lang="en-US" sz="1800" b="0" i="1" u="none" strike="noStrike" cap="none" dirty="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413508" y="2986456"/>
            <a:ext cx="19110882" cy="12543688"/>
          </a:xfrm>
          <a:custGeom>
            <a:avLst/>
            <a:gdLst/>
            <a:ahLst/>
            <a:cxnLst/>
            <a:rect l="l" t="t" r="r" b="b"/>
            <a:pathLst>
              <a:path w="19110882" h="12543688">
                <a:moveTo>
                  <a:pt x="0" y="0"/>
                </a:moveTo>
                <a:lnTo>
                  <a:pt x="19110882" y="0"/>
                </a:lnTo>
                <a:lnTo>
                  <a:pt x="19110882" y="12543688"/>
                </a:lnTo>
                <a:lnTo>
                  <a:pt x="0" y="12543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204763" y="6856469"/>
            <a:ext cx="7990040" cy="7200900"/>
          </a:xfrm>
          <a:custGeom>
            <a:avLst/>
            <a:gdLst/>
            <a:ahLst/>
            <a:cxnLst/>
            <a:rect l="l" t="t" r="r" b="b"/>
            <a:pathLst>
              <a:path w="7990040" h="7200900">
                <a:moveTo>
                  <a:pt x="0" y="0"/>
                </a:moveTo>
                <a:lnTo>
                  <a:pt x="7990040" y="0"/>
                </a:lnTo>
                <a:lnTo>
                  <a:pt x="7990040" y="7200900"/>
                </a:lnTo>
                <a:lnTo>
                  <a:pt x="0" y="7200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32578" y="-888991"/>
            <a:ext cx="7315200" cy="2469762"/>
          </a:xfrm>
          <a:custGeom>
            <a:avLst/>
            <a:gdLst/>
            <a:ahLst/>
            <a:cxnLst/>
            <a:rect l="l" t="t" r="r" b="b"/>
            <a:pathLst>
              <a:path w="7315200" h="2469762">
                <a:moveTo>
                  <a:pt x="0" y="0"/>
                </a:moveTo>
                <a:lnTo>
                  <a:pt x="7315200" y="0"/>
                </a:lnTo>
                <a:lnTo>
                  <a:pt x="7315200" y="2469762"/>
                </a:lnTo>
                <a:lnTo>
                  <a:pt x="0" y="24697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386028" y="345890"/>
            <a:ext cx="2687386" cy="2335582"/>
          </a:xfrm>
          <a:custGeom>
            <a:avLst/>
            <a:gdLst/>
            <a:ahLst/>
            <a:cxnLst/>
            <a:rect l="l" t="t" r="r" b="b"/>
            <a:pathLst>
              <a:path w="2687386" h="2335582">
                <a:moveTo>
                  <a:pt x="0" y="0"/>
                </a:moveTo>
                <a:lnTo>
                  <a:pt x="2687386" y="0"/>
                </a:lnTo>
                <a:lnTo>
                  <a:pt x="2687386" y="2335583"/>
                </a:lnTo>
                <a:lnTo>
                  <a:pt x="0" y="2335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6" name="Group 6"/>
          <p:cNvGrpSpPr/>
          <p:nvPr/>
        </p:nvGrpSpPr>
        <p:grpSpPr>
          <a:xfrm>
            <a:off x="4979989" y="992479"/>
            <a:ext cx="8261255" cy="1430253"/>
            <a:chOff x="0" y="0"/>
            <a:chExt cx="2175804" cy="376692"/>
          </a:xfrm>
        </p:grpSpPr>
        <p:sp>
          <p:nvSpPr>
            <p:cNvPr id="7" name="Freeform 7"/>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IN"/>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707800" y="857250"/>
            <a:ext cx="6850802" cy="1566544"/>
          </a:xfrm>
          <a:prstGeom prst="rect">
            <a:avLst/>
          </a:prstGeom>
        </p:spPr>
        <p:txBody>
          <a:bodyPr lIns="0" tIns="0" rIns="0" bIns="0" rtlCol="0" anchor="t">
            <a:spAutoFit/>
          </a:bodyPr>
          <a:lstStyle/>
          <a:p>
            <a:pPr algn="ctr">
              <a:lnSpc>
                <a:spcPts val="12880"/>
              </a:lnSpc>
            </a:pPr>
            <a:r>
              <a:rPr lang="en-US" sz="9200" b="1" dirty="0">
                <a:solidFill>
                  <a:srgbClr val="FFFFFF"/>
                </a:solidFill>
              </a:rPr>
              <a:t>Reference</a:t>
            </a:r>
          </a:p>
        </p:txBody>
      </p:sp>
      <p:sp>
        <p:nvSpPr>
          <p:cNvPr id="11" name="Rectangle: Rounded Corners 10">
            <a:extLst>
              <a:ext uri="{FF2B5EF4-FFF2-40B4-BE49-F238E27FC236}">
                <a16:creationId xmlns:a16="http://schemas.microsoft.com/office/drawing/2014/main" id="{F214CD2E-DA21-55D9-B3B6-04CBA5ECF409}"/>
              </a:ext>
            </a:extLst>
          </p:cNvPr>
          <p:cNvSpPr/>
          <p:nvPr/>
        </p:nvSpPr>
        <p:spPr>
          <a:xfrm>
            <a:off x="3538999" y="2950127"/>
            <a:ext cx="11734800" cy="6119444"/>
          </a:xfrm>
          <a:prstGeom prst="roundRect">
            <a:avLst>
              <a:gd name="adj" fmla="val 12592"/>
            </a:avLst>
          </a:prstGeom>
          <a:solidFill>
            <a:srgbClr val="FFCCCC"/>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rgbClr val="FFCCCC"/>
              </a:solidFill>
            </a:endParaRPr>
          </a:p>
        </p:txBody>
      </p:sp>
      <p:sp>
        <p:nvSpPr>
          <p:cNvPr id="12" name="Rectangle: Rounded Corners 11">
            <a:extLst>
              <a:ext uri="{FF2B5EF4-FFF2-40B4-BE49-F238E27FC236}">
                <a16:creationId xmlns:a16="http://schemas.microsoft.com/office/drawing/2014/main" id="{5EABCAFA-F32F-F739-05C5-009E0223E2AC}"/>
              </a:ext>
            </a:extLst>
          </p:cNvPr>
          <p:cNvSpPr/>
          <p:nvPr/>
        </p:nvSpPr>
        <p:spPr>
          <a:xfrm>
            <a:off x="3274533" y="2647811"/>
            <a:ext cx="11734800" cy="6119444"/>
          </a:xfrm>
          <a:prstGeom prst="roundRect">
            <a:avLst>
              <a:gd name="adj" fmla="val 12818"/>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IN" sz="4400" dirty="0">
                <a:latin typeface="Sitka Heading" pitchFamily="2" charset="0"/>
              </a:rPr>
              <a:t>Kaggle           </a:t>
            </a:r>
            <a:r>
              <a:rPr lang="en-IN" sz="4400" dirty="0">
                <a:latin typeface="Sitka Heading" pitchFamily="2" charset="0"/>
                <a:hlinkClick r:id="rId10"/>
              </a:rPr>
              <a:t>www.kaggle.com</a:t>
            </a:r>
            <a:endParaRPr lang="en-IN" sz="4400" dirty="0">
              <a:latin typeface="Sitka Heading" pitchFamily="2" charset="0"/>
            </a:endParaRPr>
          </a:p>
          <a:p>
            <a:pPr marL="285750" indent="-285750">
              <a:buFont typeface="Arial" panose="020B0604020202020204" pitchFamily="34" charset="0"/>
              <a:buChar char="•"/>
            </a:pPr>
            <a:endParaRPr lang="en-IN" sz="4400" dirty="0">
              <a:latin typeface="Sitka Heading" pitchFamily="2" charset="0"/>
            </a:endParaRPr>
          </a:p>
          <a:p>
            <a:pPr marL="285750" indent="-285750">
              <a:buFont typeface="Arial" panose="020B0604020202020204" pitchFamily="34" charset="0"/>
              <a:buChar char="•"/>
            </a:pPr>
            <a:r>
              <a:rPr lang="en-IN" sz="4400" dirty="0">
                <a:latin typeface="Sitka Heading" pitchFamily="2" charset="0"/>
              </a:rPr>
              <a:t>Canva            </a:t>
            </a:r>
            <a:r>
              <a:rPr lang="en-IN" sz="4400" dirty="0">
                <a:latin typeface="Sitka Heading" pitchFamily="2" charset="0"/>
                <a:hlinkClick r:id="rId11"/>
              </a:rPr>
              <a:t>www.canva.com</a:t>
            </a:r>
            <a:endParaRPr lang="en-IN" sz="4400" dirty="0">
              <a:latin typeface="Sitka Heading" pitchFamily="2" charset="0"/>
            </a:endParaRPr>
          </a:p>
          <a:p>
            <a:pPr marL="285750" indent="-285750">
              <a:buFont typeface="Arial" panose="020B0604020202020204" pitchFamily="34" charset="0"/>
              <a:buChar char="•"/>
            </a:pPr>
            <a:endParaRPr lang="en-IN" sz="4400" dirty="0">
              <a:latin typeface="Sitka Heading" pitchFamily="2" charset="0"/>
            </a:endParaRPr>
          </a:p>
          <a:p>
            <a:pPr marL="285750" indent="-285750">
              <a:buFont typeface="Arial" panose="020B0604020202020204" pitchFamily="34" charset="0"/>
              <a:buChar char="•"/>
            </a:pPr>
            <a:r>
              <a:rPr lang="en-IN" sz="4400" dirty="0">
                <a:latin typeface="Sitka Heading" pitchFamily="2" charset="0"/>
              </a:rPr>
              <a:t>W3school     </a:t>
            </a:r>
            <a:r>
              <a:rPr lang="en-IN" sz="4400" dirty="0">
                <a:latin typeface="Sitka Heading" pitchFamily="2" charset="0"/>
                <a:hlinkClick r:id="rId12"/>
              </a:rPr>
              <a:t>www.w3schools.com</a:t>
            </a:r>
            <a:endParaRPr lang="en-IN" sz="4400" dirty="0">
              <a:latin typeface="Sitka Heading" pitchFamily="2" charset="0"/>
            </a:endParaRPr>
          </a:p>
          <a:p>
            <a:pPr marL="285750" indent="-285750">
              <a:buFont typeface="Arial" panose="020B0604020202020204" pitchFamily="34" charset="0"/>
              <a:buChar char="•"/>
            </a:pPr>
            <a:endParaRPr lang="en-IN" sz="4400" dirty="0">
              <a:latin typeface="Sitka Heading" pitchFamily="2" charset="0"/>
            </a:endParaRPr>
          </a:p>
          <a:p>
            <a:pPr marL="285750" indent="-285750">
              <a:buFont typeface="Arial" panose="020B0604020202020204" pitchFamily="34" charset="0"/>
              <a:buChar char="•"/>
            </a:pPr>
            <a:r>
              <a:rPr lang="en-IN" sz="4400" dirty="0">
                <a:latin typeface="Sitka Heading" pitchFamily="2" charset="0"/>
              </a:rPr>
              <a:t>YouTube        </a:t>
            </a:r>
            <a:r>
              <a:rPr lang="en-IN" sz="4400" dirty="0">
                <a:latin typeface="Sitka Heading" pitchFamily="2" charset="0"/>
                <a:hlinkClick r:id="rId13"/>
              </a:rPr>
              <a:t>www.youtube.com</a:t>
            </a:r>
            <a:endParaRPr lang="en-IN" sz="4400" dirty="0">
              <a:latin typeface="Sitka Heading" pitchFamily="2" charset="0"/>
            </a:endParaRPr>
          </a:p>
          <a:p>
            <a:endParaRPr lang="en-IN" dirty="0"/>
          </a:p>
        </p:txBody>
      </p:sp>
      <p:sp>
        <p:nvSpPr>
          <p:cNvPr id="13" name="Freeform 5">
            <a:extLst>
              <a:ext uri="{FF2B5EF4-FFF2-40B4-BE49-F238E27FC236}">
                <a16:creationId xmlns:a16="http://schemas.microsoft.com/office/drawing/2014/main" id="{E33CEBA2-058A-0E92-B146-749FCE32A857}"/>
              </a:ext>
            </a:extLst>
          </p:cNvPr>
          <p:cNvSpPr/>
          <p:nvPr/>
        </p:nvSpPr>
        <p:spPr>
          <a:xfrm rot="16200000">
            <a:off x="1461575" y="7949125"/>
            <a:ext cx="782104" cy="3400454"/>
          </a:xfrm>
          <a:custGeom>
            <a:avLst/>
            <a:gdLst/>
            <a:ahLst/>
            <a:cxnLst/>
            <a:rect l="l" t="t" r="r" b="b"/>
            <a:pathLst>
              <a:path w="782104" h="3400454">
                <a:moveTo>
                  <a:pt x="0" y="0"/>
                </a:moveTo>
                <a:lnTo>
                  <a:pt x="782104" y="0"/>
                </a:lnTo>
                <a:lnTo>
                  <a:pt x="782104" y="3400454"/>
                </a:lnTo>
                <a:lnTo>
                  <a:pt x="0" y="3400454"/>
                </a:lnTo>
                <a:lnTo>
                  <a:pt x="0" y="0"/>
                </a:lnTo>
                <a:close/>
              </a:path>
            </a:pathLst>
          </a:custGeom>
          <a:blipFill>
            <a:blip r:embed="rId14"/>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2916319" y="0"/>
            <a:ext cx="10602160" cy="10602160"/>
          </a:xfrm>
          <a:custGeom>
            <a:avLst/>
            <a:gdLst/>
            <a:ahLst/>
            <a:cxnLst/>
            <a:rect l="l" t="t" r="r" b="b"/>
            <a:pathLst>
              <a:path w="10602160" h="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0" y="3400454"/>
            <a:ext cx="7315200" cy="2739875"/>
          </a:xfrm>
          <a:custGeom>
            <a:avLst/>
            <a:gdLst/>
            <a:ahLst/>
            <a:cxnLst/>
            <a:rect l="l" t="t" r="r" b="b"/>
            <a:pathLst>
              <a:path w="7315200" h="2739875">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1475691">
            <a:off x="12020804" y="4829449"/>
            <a:ext cx="1932233" cy="1939285"/>
          </a:xfrm>
          <a:custGeom>
            <a:avLst/>
            <a:gdLst/>
            <a:ahLst/>
            <a:cxnLst/>
            <a:rect l="l" t="t" r="r" b="b"/>
            <a:pathLst>
              <a:path w="1932233" h="1939285">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246596" y="0"/>
            <a:ext cx="782104" cy="3400454"/>
          </a:xfrm>
          <a:custGeom>
            <a:avLst/>
            <a:gdLst/>
            <a:ahLst/>
            <a:cxnLst/>
            <a:rect l="l" t="t" r="r" b="b"/>
            <a:pathLst>
              <a:path w="782104" h="3400454">
                <a:moveTo>
                  <a:pt x="0" y="0"/>
                </a:moveTo>
                <a:lnTo>
                  <a:pt x="782104" y="0"/>
                </a:lnTo>
                <a:lnTo>
                  <a:pt x="782104" y="3400454"/>
                </a:lnTo>
                <a:lnTo>
                  <a:pt x="0" y="3400454"/>
                </a:lnTo>
                <a:lnTo>
                  <a:pt x="0" y="0"/>
                </a:lnTo>
                <a:close/>
              </a:path>
            </a:pathLst>
          </a:custGeom>
          <a:blipFill>
            <a:blip r:embed="rId8"/>
            <a:stretch>
              <a:fillRect/>
            </a:stretch>
          </a:blipFill>
        </p:spPr>
        <p:txBody>
          <a:bodyPr/>
          <a:lstStyle/>
          <a:p>
            <a:endParaRPr lang="en-IN"/>
          </a:p>
        </p:txBody>
      </p:sp>
      <p:sp>
        <p:nvSpPr>
          <p:cNvPr id="6" name="Freeform 6"/>
          <p:cNvSpPr/>
          <p:nvPr/>
        </p:nvSpPr>
        <p:spPr>
          <a:xfrm>
            <a:off x="7685840" y="0"/>
            <a:ext cx="10602160" cy="10602160"/>
          </a:xfrm>
          <a:custGeom>
            <a:avLst/>
            <a:gdLst/>
            <a:ahLst/>
            <a:cxnLst/>
            <a:rect l="l" t="t" r="r" b="b"/>
            <a:pathLst>
              <a:path w="10602160" h="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300666" y="7574008"/>
            <a:ext cx="2658732" cy="2712992"/>
          </a:xfrm>
          <a:custGeom>
            <a:avLst/>
            <a:gdLst/>
            <a:ahLst/>
            <a:cxnLst/>
            <a:rect l="l" t="t" r="r" b="b"/>
            <a:pathLst>
              <a:path w="2658732" h="271299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flipH="1">
            <a:off x="15416962" y="-714612"/>
            <a:ext cx="3684676" cy="3486625"/>
          </a:xfrm>
          <a:custGeom>
            <a:avLst/>
            <a:gdLst/>
            <a:ahLst/>
            <a:cxnLst/>
            <a:rect l="l" t="t" r="r" b="b"/>
            <a:pathLst>
              <a:path w="3684676" h="3486625">
                <a:moveTo>
                  <a:pt x="3684676" y="0"/>
                </a:moveTo>
                <a:lnTo>
                  <a:pt x="0" y="0"/>
                </a:lnTo>
                <a:lnTo>
                  <a:pt x="0" y="3486624"/>
                </a:lnTo>
                <a:lnTo>
                  <a:pt x="3684676" y="3486624"/>
                </a:lnTo>
                <a:lnTo>
                  <a:pt x="3684676" y="0"/>
                </a:lnTo>
                <a:close/>
              </a:path>
            </a:pathLst>
          </a:custGeom>
          <a:blipFill>
            <a:blip r:embed="rId11"/>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367277" y="7086146"/>
            <a:ext cx="2447242" cy="3087118"/>
          </a:xfrm>
          <a:custGeom>
            <a:avLst/>
            <a:gdLst/>
            <a:ahLst/>
            <a:cxnLst/>
            <a:rect l="l" t="t" r="r" b="b"/>
            <a:pathLst>
              <a:path w="2447242" h="3087118">
                <a:moveTo>
                  <a:pt x="0" y="0"/>
                </a:moveTo>
                <a:lnTo>
                  <a:pt x="2447243" y="0"/>
                </a:lnTo>
                <a:lnTo>
                  <a:pt x="2447243" y="3087118"/>
                </a:lnTo>
                <a:lnTo>
                  <a:pt x="0" y="3087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072913" y="3546211"/>
            <a:ext cx="2822992" cy="3450324"/>
          </a:xfrm>
          <a:custGeom>
            <a:avLst/>
            <a:gdLst/>
            <a:ahLst/>
            <a:cxnLst/>
            <a:rect l="l" t="t" r="r" b="b"/>
            <a:pathLst>
              <a:path w="2822992" h="3450324">
                <a:moveTo>
                  <a:pt x="0" y="0"/>
                </a:moveTo>
                <a:lnTo>
                  <a:pt x="2822992" y="0"/>
                </a:lnTo>
                <a:lnTo>
                  <a:pt x="2822992" y="3450323"/>
                </a:lnTo>
                <a:lnTo>
                  <a:pt x="0" y="3450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649185" y="3546211"/>
            <a:ext cx="2822992" cy="3450324"/>
          </a:xfrm>
          <a:custGeom>
            <a:avLst/>
            <a:gdLst/>
            <a:ahLst/>
            <a:cxnLst/>
            <a:rect l="l" t="t" r="r" b="b"/>
            <a:pathLst>
              <a:path w="2822992" h="3450324">
                <a:moveTo>
                  <a:pt x="0" y="0"/>
                </a:moveTo>
                <a:lnTo>
                  <a:pt x="2822992" y="0"/>
                </a:lnTo>
                <a:lnTo>
                  <a:pt x="2822992" y="3450323"/>
                </a:lnTo>
                <a:lnTo>
                  <a:pt x="0" y="3450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4738039" y="-1028700"/>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15503562" y="666901"/>
            <a:ext cx="2084357" cy="1440101"/>
          </a:xfrm>
          <a:custGeom>
            <a:avLst/>
            <a:gdLst/>
            <a:ahLst/>
            <a:cxnLst/>
            <a:rect l="l" t="t" r="r" b="b"/>
            <a:pathLst>
              <a:path w="2084357" h="1440101">
                <a:moveTo>
                  <a:pt x="0" y="0"/>
                </a:moveTo>
                <a:lnTo>
                  <a:pt x="2084356" y="0"/>
                </a:lnTo>
                <a:lnTo>
                  <a:pt x="2084356" y="1440101"/>
                </a:lnTo>
                <a:lnTo>
                  <a:pt x="0" y="14401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a:off x="-370180" y="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8" name="Freeform 8"/>
          <p:cNvSpPr/>
          <p:nvPr/>
        </p:nvSpPr>
        <p:spPr>
          <a:xfrm>
            <a:off x="5242580" y="3907152"/>
            <a:ext cx="2483657" cy="1993135"/>
          </a:xfrm>
          <a:custGeom>
            <a:avLst/>
            <a:gdLst/>
            <a:ahLst/>
            <a:cxnLst/>
            <a:rect l="l" t="t" r="r" b="b"/>
            <a:pathLst>
              <a:path w="2483657" h="1993135">
                <a:moveTo>
                  <a:pt x="0" y="0"/>
                </a:moveTo>
                <a:lnTo>
                  <a:pt x="2483657" y="0"/>
                </a:lnTo>
                <a:lnTo>
                  <a:pt x="2483657" y="1993135"/>
                </a:lnTo>
                <a:lnTo>
                  <a:pt x="0" y="19931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9" name="Freeform 9"/>
          <p:cNvSpPr/>
          <p:nvPr/>
        </p:nvSpPr>
        <p:spPr>
          <a:xfrm>
            <a:off x="11080041" y="3818641"/>
            <a:ext cx="1961280" cy="2170158"/>
          </a:xfrm>
          <a:custGeom>
            <a:avLst/>
            <a:gdLst/>
            <a:ahLst/>
            <a:cxnLst/>
            <a:rect l="l" t="t" r="r" b="b"/>
            <a:pathLst>
              <a:path w="1961280" h="2170158">
                <a:moveTo>
                  <a:pt x="0" y="0"/>
                </a:moveTo>
                <a:lnTo>
                  <a:pt x="1961280" y="0"/>
                </a:lnTo>
                <a:lnTo>
                  <a:pt x="1961280" y="2170158"/>
                </a:lnTo>
                <a:lnTo>
                  <a:pt x="0" y="21701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0" name="Freeform 10"/>
          <p:cNvSpPr/>
          <p:nvPr/>
        </p:nvSpPr>
        <p:spPr>
          <a:xfrm>
            <a:off x="7469304" y="-3086100"/>
            <a:ext cx="3610737" cy="4114800"/>
          </a:xfrm>
          <a:custGeom>
            <a:avLst/>
            <a:gdLst/>
            <a:ahLst/>
            <a:cxnLst/>
            <a:rect l="l" t="t" r="r" b="b"/>
            <a:pathLst>
              <a:path w="3610737" h="4114800">
                <a:moveTo>
                  <a:pt x="0" y="0"/>
                </a:moveTo>
                <a:lnTo>
                  <a:pt x="3610737" y="0"/>
                </a:lnTo>
                <a:lnTo>
                  <a:pt x="3610737"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1" name="TextBox 11"/>
          <p:cNvSpPr txBox="1"/>
          <p:nvPr/>
        </p:nvSpPr>
        <p:spPr>
          <a:xfrm>
            <a:off x="5544524" y="1305093"/>
            <a:ext cx="7198952" cy="1566544"/>
          </a:xfrm>
          <a:prstGeom prst="rect">
            <a:avLst/>
          </a:prstGeom>
        </p:spPr>
        <p:txBody>
          <a:bodyPr lIns="0" tIns="0" rIns="0" bIns="0" rtlCol="0" anchor="t">
            <a:spAutoFit/>
          </a:bodyPr>
          <a:lstStyle/>
          <a:p>
            <a:pPr algn="ctr">
              <a:lnSpc>
                <a:spcPts val="12880"/>
              </a:lnSpc>
            </a:pPr>
            <a:r>
              <a:rPr lang="en-US" sz="9200" dirty="0">
                <a:solidFill>
                  <a:srgbClr val="AD5545"/>
                </a:solidFill>
                <a:latin typeface="Paytone One"/>
              </a:rPr>
              <a:t>Our Team</a:t>
            </a:r>
          </a:p>
        </p:txBody>
      </p:sp>
      <p:sp>
        <p:nvSpPr>
          <p:cNvPr id="12" name="TextBox 12"/>
          <p:cNvSpPr txBox="1"/>
          <p:nvPr/>
        </p:nvSpPr>
        <p:spPr>
          <a:xfrm>
            <a:off x="3310639" y="7209697"/>
            <a:ext cx="5833361" cy="889160"/>
          </a:xfrm>
          <a:prstGeom prst="rect">
            <a:avLst/>
          </a:prstGeom>
        </p:spPr>
        <p:txBody>
          <a:bodyPr lIns="0" tIns="0" rIns="0" bIns="0" rtlCol="0" anchor="t">
            <a:spAutoFit/>
          </a:bodyPr>
          <a:lstStyle/>
          <a:p>
            <a:pPr algn="ctr">
              <a:lnSpc>
                <a:spcPts val="7395"/>
              </a:lnSpc>
            </a:pPr>
            <a:r>
              <a:rPr lang="en-US" sz="5282" dirty="0">
                <a:solidFill>
                  <a:srgbClr val="000000"/>
                </a:solidFill>
                <a:latin typeface="Quicksand Bold"/>
              </a:rPr>
              <a:t>2021998486</a:t>
            </a:r>
          </a:p>
        </p:txBody>
      </p:sp>
      <p:sp>
        <p:nvSpPr>
          <p:cNvPr id="13" name="TextBox 13"/>
          <p:cNvSpPr txBox="1"/>
          <p:nvPr/>
        </p:nvSpPr>
        <p:spPr>
          <a:xfrm>
            <a:off x="9144000" y="7209697"/>
            <a:ext cx="5833361" cy="889160"/>
          </a:xfrm>
          <a:prstGeom prst="rect">
            <a:avLst/>
          </a:prstGeom>
        </p:spPr>
        <p:txBody>
          <a:bodyPr lIns="0" tIns="0" rIns="0" bIns="0" rtlCol="0" anchor="t">
            <a:spAutoFit/>
          </a:bodyPr>
          <a:lstStyle/>
          <a:p>
            <a:pPr algn="ctr">
              <a:lnSpc>
                <a:spcPts val="7395"/>
              </a:lnSpc>
            </a:pPr>
            <a:r>
              <a:rPr lang="en-US" sz="5282" dirty="0">
                <a:solidFill>
                  <a:srgbClr val="000000"/>
                </a:solidFill>
                <a:latin typeface="Quicksand Bold"/>
              </a:rPr>
              <a:t>2021999675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1086762" y="2395367"/>
            <a:ext cx="16230600" cy="6786733"/>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3067879">
            <a:off x="15046306" y="7691060"/>
            <a:ext cx="2484075" cy="3134480"/>
          </a:xfrm>
          <a:custGeom>
            <a:avLst/>
            <a:gdLst/>
            <a:ahLst/>
            <a:cxnLst/>
            <a:rect l="l" t="t" r="r" b="b"/>
            <a:pathLst>
              <a:path w="2484075" h="3134480">
                <a:moveTo>
                  <a:pt x="0" y="0"/>
                </a:moveTo>
                <a:lnTo>
                  <a:pt x="2484075" y="0"/>
                </a:lnTo>
                <a:lnTo>
                  <a:pt x="2484075" y="3134480"/>
                </a:lnTo>
                <a:lnTo>
                  <a:pt x="0" y="3134480"/>
                </a:lnTo>
                <a:lnTo>
                  <a:pt x="0" y="0"/>
                </a:lnTo>
                <a:close/>
              </a:path>
            </a:pathLst>
          </a:custGeom>
          <a:blipFill>
            <a:blip r:embed="rId2"/>
            <a:stretch>
              <a:fillRect/>
            </a:stretch>
          </a:blipFill>
        </p:spPr>
        <p:txBody>
          <a:bodyPr/>
          <a:lstStyle/>
          <a:p>
            <a:endParaRPr lang="en-IN"/>
          </a:p>
        </p:txBody>
      </p:sp>
      <p:sp>
        <p:nvSpPr>
          <p:cNvPr id="6" name="Freeform 6"/>
          <p:cNvSpPr/>
          <p:nvPr/>
        </p:nvSpPr>
        <p:spPr>
          <a:xfrm rot="-4063775">
            <a:off x="497400" y="1724542"/>
            <a:ext cx="1806132" cy="1934278"/>
          </a:xfrm>
          <a:custGeom>
            <a:avLst/>
            <a:gdLst/>
            <a:ahLst/>
            <a:cxnLst/>
            <a:rect l="l" t="t" r="r" b="b"/>
            <a:pathLst>
              <a:path w="1806132" h="1934278">
                <a:moveTo>
                  <a:pt x="0" y="0"/>
                </a:moveTo>
                <a:lnTo>
                  <a:pt x="1806132" y="0"/>
                </a:lnTo>
                <a:lnTo>
                  <a:pt x="1806132" y="1934278"/>
                </a:lnTo>
                <a:lnTo>
                  <a:pt x="0" y="1934278"/>
                </a:lnTo>
                <a:lnTo>
                  <a:pt x="0" y="0"/>
                </a:lnTo>
                <a:close/>
              </a:path>
            </a:pathLst>
          </a:custGeom>
          <a:blipFill>
            <a:blip r:embed="rId3"/>
            <a:stretch>
              <a:fillRect/>
            </a:stretch>
          </a:blipFill>
        </p:spPr>
        <p:txBody>
          <a:bodyPr/>
          <a:lstStyle/>
          <a:p>
            <a:endParaRPr lang="en-IN"/>
          </a:p>
        </p:txBody>
      </p:sp>
      <p:sp>
        <p:nvSpPr>
          <p:cNvPr id="7" name="Freeform 7"/>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4688650" y="-2388553"/>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21186" y="-1691006"/>
            <a:ext cx="3306803" cy="4114800"/>
          </a:xfrm>
          <a:custGeom>
            <a:avLst/>
            <a:gdLst/>
            <a:ahLst/>
            <a:cxnLst/>
            <a:rect l="l" t="t" r="r" b="b"/>
            <a:pathLst>
              <a:path w="3306803" h="4114800">
                <a:moveTo>
                  <a:pt x="0" y="0"/>
                </a:moveTo>
                <a:lnTo>
                  <a:pt x="3306803" y="0"/>
                </a:lnTo>
                <a:lnTo>
                  <a:pt x="330680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039688" y="7307764"/>
            <a:ext cx="4020652" cy="4114800"/>
          </a:xfrm>
          <a:custGeom>
            <a:avLst/>
            <a:gdLst/>
            <a:ahLst/>
            <a:cxnLst/>
            <a:rect l="l" t="t" r="r" b="b"/>
            <a:pathLst>
              <a:path w="4020652" h="4114800">
                <a:moveTo>
                  <a:pt x="0" y="0"/>
                </a:moveTo>
                <a:lnTo>
                  <a:pt x="4020652" y="0"/>
                </a:lnTo>
                <a:lnTo>
                  <a:pt x="402065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6255725" y="-1128285"/>
            <a:ext cx="1993915" cy="1704798"/>
          </a:xfrm>
          <a:custGeom>
            <a:avLst/>
            <a:gdLst/>
            <a:ahLst/>
            <a:cxnLst/>
            <a:rect l="l" t="t" r="r" b="b"/>
            <a:pathLst>
              <a:path w="1993915" h="1704798">
                <a:moveTo>
                  <a:pt x="0" y="0"/>
                </a:moveTo>
                <a:lnTo>
                  <a:pt x="1993915" y="0"/>
                </a:lnTo>
                <a:lnTo>
                  <a:pt x="1993915" y="1704797"/>
                </a:lnTo>
                <a:lnTo>
                  <a:pt x="0" y="17047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Freeform 12"/>
          <p:cNvSpPr/>
          <p:nvPr/>
        </p:nvSpPr>
        <p:spPr>
          <a:xfrm>
            <a:off x="15925800" y="1774811"/>
            <a:ext cx="7315200" cy="1596044"/>
          </a:xfrm>
          <a:custGeom>
            <a:avLst/>
            <a:gdLst/>
            <a:ahLst/>
            <a:cxnLst/>
            <a:rect l="l" t="t" r="r" b="b"/>
            <a:pathLst>
              <a:path w="7315200" h="1596044">
                <a:moveTo>
                  <a:pt x="0" y="0"/>
                </a:moveTo>
                <a:lnTo>
                  <a:pt x="7315200" y="0"/>
                </a:lnTo>
                <a:lnTo>
                  <a:pt x="7315200" y="1596043"/>
                </a:lnTo>
                <a:lnTo>
                  <a:pt x="0" y="159604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3" name="Freeform 13"/>
          <p:cNvSpPr/>
          <p:nvPr/>
        </p:nvSpPr>
        <p:spPr>
          <a:xfrm>
            <a:off x="6255725" y="9514332"/>
            <a:ext cx="7315200" cy="1545336"/>
          </a:xfrm>
          <a:custGeom>
            <a:avLst/>
            <a:gdLst/>
            <a:ahLst/>
            <a:cxnLst/>
            <a:rect l="l" t="t" r="r" b="b"/>
            <a:pathLst>
              <a:path w="7315200" h="1545336">
                <a:moveTo>
                  <a:pt x="0" y="0"/>
                </a:moveTo>
                <a:lnTo>
                  <a:pt x="7315200" y="0"/>
                </a:lnTo>
                <a:lnTo>
                  <a:pt x="7315200" y="1545336"/>
                </a:lnTo>
                <a:lnTo>
                  <a:pt x="0" y="15453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4" name="TextBox 14"/>
          <p:cNvSpPr txBox="1"/>
          <p:nvPr/>
        </p:nvSpPr>
        <p:spPr>
          <a:xfrm>
            <a:off x="5192893" y="857250"/>
            <a:ext cx="8059828" cy="1566544"/>
          </a:xfrm>
          <a:prstGeom prst="rect">
            <a:avLst/>
          </a:prstGeom>
        </p:spPr>
        <p:txBody>
          <a:bodyPr lIns="0" tIns="0" rIns="0" bIns="0" rtlCol="0" anchor="t">
            <a:spAutoFit/>
          </a:bodyPr>
          <a:lstStyle/>
          <a:p>
            <a:pPr algn="ctr">
              <a:lnSpc>
                <a:spcPts val="12880"/>
              </a:lnSpc>
            </a:pPr>
            <a:r>
              <a:rPr lang="en-US" sz="9200" b="1" dirty="0">
                <a:solidFill>
                  <a:schemeClr val="accent6">
                    <a:lumMod val="50000"/>
                  </a:schemeClr>
                </a:solidFill>
                <a:latin typeface="Aptos" panose="020B0004020202020204" pitchFamily="34" charset="0"/>
              </a:rPr>
              <a:t>Abstract</a:t>
            </a:r>
            <a:r>
              <a:rPr lang="en-US" sz="9200" b="1" dirty="0">
                <a:solidFill>
                  <a:srgbClr val="000000"/>
                </a:solidFill>
                <a:latin typeface="Aptos" panose="020B0004020202020204" pitchFamily="34" charset="0"/>
              </a:rPr>
              <a:t> </a:t>
            </a:r>
          </a:p>
        </p:txBody>
      </p:sp>
      <p:sp>
        <p:nvSpPr>
          <p:cNvPr id="16" name="TextBox 15">
            <a:extLst>
              <a:ext uri="{FF2B5EF4-FFF2-40B4-BE49-F238E27FC236}">
                <a16:creationId xmlns:a16="http://schemas.microsoft.com/office/drawing/2014/main" id="{976B4A6F-0ACD-8668-F894-CAAB04BD258B}"/>
              </a:ext>
            </a:extLst>
          </p:cNvPr>
          <p:cNvSpPr txBox="1"/>
          <p:nvPr/>
        </p:nvSpPr>
        <p:spPr>
          <a:xfrm>
            <a:off x="1828800" y="2859607"/>
            <a:ext cx="15038570" cy="5632311"/>
          </a:xfrm>
          <a:prstGeom prst="rect">
            <a:avLst/>
          </a:prstGeom>
          <a:noFill/>
        </p:spPr>
        <p:txBody>
          <a:bodyPr wrap="square">
            <a:spAutoFit/>
          </a:bodyPr>
          <a:lstStyle/>
          <a:p>
            <a:pPr algn="l"/>
            <a:r>
              <a:rPr lang="en-US" sz="3600" b="0" i="0" dirty="0">
                <a:effectLst/>
              </a:rPr>
              <a:t>The entertainment industry has witnessed rapid growth with the </a:t>
            </a:r>
            <a:r>
              <a:rPr lang="en-US" sz="3600" dirty="0">
                <a:latin typeface="arial" panose="020B0604020202020204" pitchFamily="34" charset="0"/>
              </a:rPr>
              <a:t>number</a:t>
            </a:r>
            <a:r>
              <a:rPr lang="en-US" sz="3600" b="0" i="0" dirty="0">
                <a:effectLst/>
              </a:rPr>
              <a:t> of movies across genres and platforms. In this context, conducting a comprehensive analysis of a movie dataset can offer valuable insights into various aspects of filmmaking, distribution, and audience preferences. This study aims to explore such insights by performing a detailed analysis of a diverse movie dataset. The dataset comprises a vast collection of information related to movies, including attributes such as release year, genre, director, cast, budget, box office earnings, and audience ratings. </a:t>
            </a:r>
            <a:r>
              <a:rPr lang="en-US" sz="3600" b="0" u="none" strike="noStrike" cap="none" dirty="0">
                <a:ea typeface="Libre Baskerville"/>
                <a:cs typeface="Libre Baskerville"/>
                <a:sym typeface="Libre Baskerville"/>
              </a:rPr>
              <a:t>Analysis can be performed using some python libraries like NumPy, Pandas, Matplotlib, seaborn and scikit-learn to obtain useful information.</a:t>
            </a:r>
            <a:endParaRPr lang="en-US" sz="3600" b="0" dirty="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165252" y="17608"/>
            <a:ext cx="12121496" cy="10292252"/>
          </a:xfrm>
          <a:custGeom>
            <a:avLst/>
            <a:gdLst/>
            <a:ahLst/>
            <a:cxnLst/>
            <a:rect l="l" t="t" r="r" b="b"/>
            <a:pathLst>
              <a:path w="12121496" h="10292252">
                <a:moveTo>
                  <a:pt x="0" y="0"/>
                </a:moveTo>
                <a:lnTo>
                  <a:pt x="12121496" y="0"/>
                </a:lnTo>
                <a:lnTo>
                  <a:pt x="12121496" y="10292252"/>
                </a:lnTo>
                <a:lnTo>
                  <a:pt x="0" y="10292252"/>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2227252" y="133272"/>
            <a:ext cx="12121496" cy="10292252"/>
          </a:xfrm>
          <a:custGeom>
            <a:avLst/>
            <a:gdLst/>
            <a:ahLst/>
            <a:cxnLst/>
            <a:rect l="l" t="t" r="r" b="b"/>
            <a:pathLst>
              <a:path w="12121496" h="10292252">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6196373" y="8229600"/>
            <a:ext cx="2091627" cy="2057400"/>
          </a:xfrm>
          <a:custGeom>
            <a:avLst/>
            <a:gdLst/>
            <a:ahLst/>
            <a:cxnLst/>
            <a:rect l="l" t="t" r="r" b="b"/>
            <a:pathLst>
              <a:path w="2091627" h="2057400">
                <a:moveTo>
                  <a:pt x="0" y="0"/>
                </a:moveTo>
                <a:lnTo>
                  <a:pt x="2091627" y="0"/>
                </a:lnTo>
                <a:lnTo>
                  <a:pt x="209162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5400000">
            <a:off x="460609" y="6945410"/>
            <a:ext cx="5395669" cy="7964048"/>
          </a:xfrm>
          <a:custGeom>
            <a:avLst/>
            <a:gdLst/>
            <a:ahLst/>
            <a:cxnLst/>
            <a:rect l="l" t="t" r="r" b="b"/>
            <a:pathLst>
              <a:path w="5395669" h="7964048">
                <a:moveTo>
                  <a:pt x="0" y="0"/>
                </a:moveTo>
                <a:lnTo>
                  <a:pt x="5395669" y="0"/>
                </a:lnTo>
                <a:lnTo>
                  <a:pt x="5395669" y="7964048"/>
                </a:lnTo>
                <a:lnTo>
                  <a:pt x="0" y="79640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210037" y="7878010"/>
            <a:ext cx="3462763" cy="1857300"/>
          </a:xfrm>
          <a:custGeom>
            <a:avLst/>
            <a:gdLst/>
            <a:ahLst/>
            <a:cxnLst/>
            <a:rect l="l" t="t" r="r" b="b"/>
            <a:pathLst>
              <a:path w="3462763" h="1857300">
                <a:moveTo>
                  <a:pt x="0" y="0"/>
                </a:moveTo>
                <a:lnTo>
                  <a:pt x="3462763" y="0"/>
                </a:lnTo>
                <a:lnTo>
                  <a:pt x="3462763" y="1857300"/>
                </a:lnTo>
                <a:lnTo>
                  <a:pt x="0" y="18573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5411983" y="7878010"/>
            <a:ext cx="1728484" cy="1920538"/>
          </a:xfrm>
          <a:custGeom>
            <a:avLst/>
            <a:gdLst/>
            <a:ahLst/>
            <a:cxnLst/>
            <a:rect l="l" t="t" r="r" b="b"/>
            <a:pathLst>
              <a:path w="1728484" h="1920538">
                <a:moveTo>
                  <a:pt x="0" y="0"/>
                </a:moveTo>
                <a:lnTo>
                  <a:pt x="1728485" y="0"/>
                </a:lnTo>
                <a:lnTo>
                  <a:pt x="1728485" y="1920538"/>
                </a:lnTo>
                <a:lnTo>
                  <a:pt x="0" y="19205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TextBox 11"/>
          <p:cNvSpPr txBox="1"/>
          <p:nvPr/>
        </p:nvSpPr>
        <p:spPr>
          <a:xfrm>
            <a:off x="5895496" y="275978"/>
            <a:ext cx="4981028" cy="1566544"/>
          </a:xfrm>
          <a:prstGeom prst="rect">
            <a:avLst/>
          </a:prstGeom>
        </p:spPr>
        <p:txBody>
          <a:bodyPr lIns="0" tIns="0" rIns="0" bIns="0" rtlCol="0" anchor="t">
            <a:spAutoFit/>
          </a:bodyPr>
          <a:lstStyle/>
          <a:p>
            <a:pPr algn="ctr">
              <a:lnSpc>
                <a:spcPts val="12880"/>
              </a:lnSpc>
            </a:pPr>
            <a:r>
              <a:rPr lang="en-US" sz="9200" b="1" dirty="0">
                <a:solidFill>
                  <a:srgbClr val="A64B23"/>
                </a:solidFill>
              </a:rPr>
              <a:t>Content</a:t>
            </a:r>
          </a:p>
        </p:txBody>
      </p:sp>
      <p:sp>
        <p:nvSpPr>
          <p:cNvPr id="12" name="TextBox 12"/>
          <p:cNvSpPr txBox="1"/>
          <p:nvPr/>
        </p:nvSpPr>
        <p:spPr>
          <a:xfrm>
            <a:off x="5511950" y="1985228"/>
            <a:ext cx="8512136" cy="5845767"/>
          </a:xfrm>
          <a:prstGeom prst="rect">
            <a:avLst/>
          </a:prstGeom>
        </p:spPr>
        <p:txBody>
          <a:bodyPr lIns="0" tIns="0" rIns="0" bIns="0" rtlCol="0" anchor="t">
            <a:spAutoFit/>
          </a:bodyPr>
          <a:lstStyle/>
          <a:p>
            <a:pPr marL="793016" lvl="1" indent="-396508">
              <a:lnSpc>
                <a:spcPts val="5142"/>
              </a:lnSpc>
              <a:buFont typeface="Arial"/>
              <a:buChar char="•"/>
            </a:pPr>
            <a:r>
              <a:rPr lang="en-US" sz="3673" dirty="0">
                <a:solidFill>
                  <a:srgbClr val="000000"/>
                </a:solidFill>
                <a:latin typeface="Libre Baskerville" panose="02000000000000000000" pitchFamily="2" charset="0"/>
              </a:rPr>
              <a:t>Introduction</a:t>
            </a:r>
          </a:p>
          <a:p>
            <a:pPr marL="793016" lvl="1" indent="-396508">
              <a:lnSpc>
                <a:spcPts val="5142"/>
              </a:lnSpc>
              <a:buFont typeface="Arial"/>
              <a:buChar char="•"/>
            </a:pPr>
            <a:r>
              <a:rPr lang="en-US" sz="3673" dirty="0">
                <a:solidFill>
                  <a:srgbClr val="000000"/>
                </a:solidFill>
                <a:latin typeface="Libre Baskerville" panose="02000000000000000000" pitchFamily="2" charset="0"/>
              </a:rPr>
              <a:t>System requirements</a:t>
            </a:r>
          </a:p>
          <a:p>
            <a:pPr marL="793016" lvl="1" indent="-396508">
              <a:lnSpc>
                <a:spcPts val="5142"/>
              </a:lnSpc>
              <a:buFont typeface="Arial"/>
              <a:buChar char="•"/>
            </a:pPr>
            <a:r>
              <a:rPr lang="en-US" sz="3673" dirty="0">
                <a:solidFill>
                  <a:srgbClr val="000000"/>
                </a:solidFill>
                <a:latin typeface="Libre Baskerville" panose="02000000000000000000" pitchFamily="2" charset="0"/>
              </a:rPr>
              <a:t>Architecture of the analysis</a:t>
            </a:r>
          </a:p>
          <a:p>
            <a:pPr marL="793016" lvl="1" indent="-396508">
              <a:lnSpc>
                <a:spcPts val="5142"/>
              </a:lnSpc>
              <a:buFont typeface="Arial"/>
              <a:buChar char="•"/>
            </a:pPr>
            <a:r>
              <a:rPr lang="en-US" sz="3673" dirty="0">
                <a:solidFill>
                  <a:srgbClr val="000000"/>
                </a:solidFill>
                <a:latin typeface="Libre Baskerville" panose="02000000000000000000" pitchFamily="2" charset="0"/>
              </a:rPr>
              <a:t>Project Goals</a:t>
            </a:r>
          </a:p>
          <a:p>
            <a:pPr marL="793016" lvl="1" indent="-396508">
              <a:lnSpc>
                <a:spcPts val="5142"/>
              </a:lnSpc>
              <a:buFont typeface="Arial"/>
              <a:buChar char="•"/>
            </a:pPr>
            <a:r>
              <a:rPr lang="en-US" sz="3673" dirty="0">
                <a:solidFill>
                  <a:srgbClr val="000000"/>
                </a:solidFill>
                <a:latin typeface="Libre Baskerville" panose="02000000000000000000" pitchFamily="2" charset="0"/>
              </a:rPr>
              <a:t>Libraries and dataset</a:t>
            </a:r>
          </a:p>
          <a:p>
            <a:pPr marL="793016" lvl="1" indent="-396508">
              <a:lnSpc>
                <a:spcPts val="5142"/>
              </a:lnSpc>
              <a:buFont typeface="Arial"/>
              <a:buChar char="•"/>
            </a:pPr>
            <a:r>
              <a:rPr lang="en-US" sz="3673" dirty="0">
                <a:solidFill>
                  <a:srgbClr val="000000"/>
                </a:solidFill>
                <a:latin typeface="Libre Baskerville" panose="02000000000000000000" pitchFamily="2" charset="0"/>
              </a:rPr>
              <a:t>Project result</a:t>
            </a:r>
          </a:p>
          <a:p>
            <a:pPr marL="793016" lvl="1" indent="-396508">
              <a:lnSpc>
                <a:spcPts val="5142"/>
              </a:lnSpc>
              <a:buFont typeface="Arial"/>
              <a:buChar char="•"/>
            </a:pPr>
            <a:r>
              <a:rPr lang="en-US" sz="3673" dirty="0">
                <a:solidFill>
                  <a:srgbClr val="000000"/>
                </a:solidFill>
                <a:latin typeface="Libre Baskerville" panose="02000000000000000000" pitchFamily="2" charset="0"/>
              </a:rPr>
              <a:t>Advantages of our project</a:t>
            </a:r>
          </a:p>
          <a:p>
            <a:pPr marL="793016" lvl="1" indent="-396508">
              <a:lnSpc>
                <a:spcPts val="5142"/>
              </a:lnSpc>
              <a:buFont typeface="Arial"/>
              <a:buChar char="•"/>
            </a:pPr>
            <a:r>
              <a:rPr lang="en-US" sz="3673" dirty="0">
                <a:solidFill>
                  <a:srgbClr val="000000"/>
                </a:solidFill>
                <a:latin typeface="Libre Baskerville" panose="02000000000000000000" pitchFamily="2" charset="0"/>
              </a:rPr>
              <a:t>Conclusion</a:t>
            </a:r>
          </a:p>
          <a:p>
            <a:pPr marL="793016" lvl="1" indent="-396508">
              <a:lnSpc>
                <a:spcPts val="5142"/>
              </a:lnSpc>
              <a:buFont typeface="Arial"/>
              <a:buChar char="•"/>
            </a:pPr>
            <a:r>
              <a:rPr lang="en-US" sz="3673" dirty="0">
                <a:solidFill>
                  <a:srgbClr val="000000"/>
                </a:solidFill>
                <a:latin typeface="Libre Baskerville" panose="02000000000000000000" pitchFamily="2" charset="0"/>
              </a:rPr>
              <a:t>References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3887CB1-3E10-31C3-1AED-7F52BF6C1230}"/>
              </a:ext>
            </a:extLst>
          </p:cNvPr>
          <p:cNvSpPr txBox="1"/>
          <p:nvPr/>
        </p:nvSpPr>
        <p:spPr>
          <a:xfrm>
            <a:off x="1262333" y="174530"/>
            <a:ext cx="14220045" cy="1446550"/>
          </a:xfrm>
          <a:prstGeom prst="rect">
            <a:avLst/>
          </a:prstGeom>
          <a:noFill/>
        </p:spPr>
        <p:txBody>
          <a:bodyPr wrap="square" rtlCol="0">
            <a:spAutoFit/>
          </a:bodyPr>
          <a:lstStyle/>
          <a:p>
            <a:pPr algn="ctr"/>
            <a:r>
              <a:rPr lang="en-IN" sz="8800" b="1" dirty="0">
                <a:solidFill>
                  <a:schemeClr val="accent6">
                    <a:lumMod val="50000"/>
                  </a:schemeClr>
                </a:solidFill>
              </a:rPr>
              <a:t>Introduction</a:t>
            </a:r>
          </a:p>
        </p:txBody>
      </p:sp>
      <p:sp>
        <p:nvSpPr>
          <p:cNvPr id="3" name="TextBox 2">
            <a:extLst>
              <a:ext uri="{FF2B5EF4-FFF2-40B4-BE49-F238E27FC236}">
                <a16:creationId xmlns:a16="http://schemas.microsoft.com/office/drawing/2014/main" id="{E8F38E78-25D0-5180-1CA1-E0B6B4B04D9F}"/>
              </a:ext>
            </a:extLst>
          </p:cNvPr>
          <p:cNvSpPr txBox="1"/>
          <p:nvPr/>
        </p:nvSpPr>
        <p:spPr>
          <a:xfrm>
            <a:off x="3402896" y="1956793"/>
            <a:ext cx="11354879" cy="6463308"/>
          </a:xfrm>
          <a:prstGeom prst="rect">
            <a:avLst/>
          </a:prstGeom>
          <a:noFill/>
        </p:spPr>
        <p:txBody>
          <a:bodyPr wrap="square">
            <a:spAutoFit/>
          </a:bodyPr>
          <a:lstStyle/>
          <a:p>
            <a:endParaRPr lang="en-IN" dirty="0"/>
          </a:p>
          <a:p>
            <a:r>
              <a:rPr lang="en-IN" sz="3600" dirty="0"/>
              <a:t>Step into the captivating world of cinema with our project, "Discovering Cinema: An Analysis of Movie Data." Using a movie dataset, we uncover the evolution of films, revealing trends and stories that shape the industry. From timeless classics to today's blockbusters, our data analysis uncovers the influence of directors, the sway of genres, and audience preferences. This exploration not only enlightens enthusiasts and filmmakers but also showcases the potential of data in understanding cinematic intricacies. Join us on a journey to unravel the past, make sense of the present, and foresee the future of the silver screen.</a:t>
            </a:r>
          </a:p>
        </p:txBody>
      </p:sp>
      <p:sp>
        <p:nvSpPr>
          <p:cNvPr id="2" name="Freeform 3">
            <a:extLst>
              <a:ext uri="{FF2B5EF4-FFF2-40B4-BE49-F238E27FC236}">
                <a16:creationId xmlns:a16="http://schemas.microsoft.com/office/drawing/2014/main" id="{26AA3863-B700-0C83-4192-C918E0DF7E3B}"/>
              </a:ext>
            </a:extLst>
          </p:cNvPr>
          <p:cNvSpPr/>
          <p:nvPr/>
        </p:nvSpPr>
        <p:spPr>
          <a:xfrm>
            <a:off x="15726303" y="8519875"/>
            <a:ext cx="2301240" cy="1765896"/>
          </a:xfrm>
          <a:custGeom>
            <a:avLst/>
            <a:gdLst/>
            <a:ahLst/>
            <a:cxnLst/>
            <a:rect l="l" t="t" r="r" b="b"/>
            <a:pathLst>
              <a:path w="3385282" h="2708226">
                <a:moveTo>
                  <a:pt x="0" y="0"/>
                </a:moveTo>
                <a:lnTo>
                  <a:pt x="3385282" y="0"/>
                </a:lnTo>
                <a:lnTo>
                  <a:pt x="3385282" y="2708226"/>
                </a:lnTo>
                <a:lnTo>
                  <a:pt x="0" y="2708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5" name="AutoShape 4">
            <a:extLst>
              <a:ext uri="{FF2B5EF4-FFF2-40B4-BE49-F238E27FC236}">
                <a16:creationId xmlns:a16="http://schemas.microsoft.com/office/drawing/2014/main" id="{357FE527-FF2D-2738-8DBB-58514D083C17}"/>
              </a:ext>
            </a:extLst>
          </p:cNvPr>
          <p:cNvSpPr/>
          <p:nvPr/>
        </p:nvSpPr>
        <p:spPr>
          <a:xfrm>
            <a:off x="3200400" y="9486900"/>
            <a:ext cx="11433740" cy="31610"/>
          </a:xfrm>
          <a:prstGeom prst="line">
            <a:avLst/>
          </a:prstGeom>
          <a:ln w="57150" cap="flat">
            <a:solidFill>
              <a:srgbClr val="A56D51"/>
            </a:solidFill>
            <a:prstDash val="sysDash"/>
            <a:headEnd type="none" w="sm" len="sm"/>
            <a:tailEnd type="none" w="sm" len="sm"/>
          </a:ln>
        </p:spPr>
        <p:txBody>
          <a:bodyPr/>
          <a:lstStyle/>
          <a:p>
            <a:endParaRPr lang="en-IN"/>
          </a:p>
        </p:txBody>
      </p:sp>
      <p:sp>
        <p:nvSpPr>
          <p:cNvPr id="18" name="Freeform 2">
            <a:extLst>
              <a:ext uri="{FF2B5EF4-FFF2-40B4-BE49-F238E27FC236}">
                <a16:creationId xmlns:a16="http://schemas.microsoft.com/office/drawing/2014/main" id="{BEE0E8D0-48E6-A583-4BF0-A4FA833C9300}"/>
              </a:ext>
            </a:extLst>
          </p:cNvPr>
          <p:cNvSpPr/>
          <p:nvPr/>
        </p:nvSpPr>
        <p:spPr>
          <a:xfrm>
            <a:off x="38712" y="7192005"/>
            <a:ext cx="2447242" cy="3087118"/>
          </a:xfrm>
          <a:custGeom>
            <a:avLst/>
            <a:gdLst/>
            <a:ahLst/>
            <a:cxnLst/>
            <a:rect l="l" t="t" r="r" b="b"/>
            <a:pathLst>
              <a:path w="2447242" h="3087118">
                <a:moveTo>
                  <a:pt x="0" y="0"/>
                </a:moveTo>
                <a:lnTo>
                  <a:pt x="2447243" y="0"/>
                </a:lnTo>
                <a:lnTo>
                  <a:pt x="2447243" y="3087118"/>
                </a:lnTo>
                <a:lnTo>
                  <a:pt x="0" y="3087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D65FB7-ED4B-F845-248E-D970FDC51BCE}"/>
              </a:ext>
            </a:extLst>
          </p:cNvPr>
          <p:cNvSpPr txBox="1"/>
          <p:nvPr/>
        </p:nvSpPr>
        <p:spPr>
          <a:xfrm>
            <a:off x="152400" y="876300"/>
            <a:ext cx="17907000" cy="1446550"/>
          </a:xfrm>
          <a:prstGeom prst="rect">
            <a:avLst/>
          </a:prstGeom>
          <a:noFill/>
        </p:spPr>
        <p:txBody>
          <a:bodyPr wrap="square" rtlCol="0">
            <a:spAutoFit/>
          </a:bodyPr>
          <a:lstStyle/>
          <a:p>
            <a:pPr algn="ctr"/>
            <a:r>
              <a:rPr lang="en-IN" sz="8800" b="1" dirty="0">
                <a:solidFill>
                  <a:schemeClr val="accent6">
                    <a:lumMod val="50000"/>
                  </a:schemeClr>
                </a:solidFill>
              </a:rPr>
              <a:t>System</a:t>
            </a:r>
            <a:r>
              <a:rPr lang="en-IN" sz="8800" b="1" dirty="0"/>
              <a:t> </a:t>
            </a:r>
            <a:r>
              <a:rPr lang="en-IN" sz="8800" b="1" dirty="0">
                <a:solidFill>
                  <a:schemeClr val="accent6">
                    <a:lumMod val="50000"/>
                  </a:schemeClr>
                </a:solidFill>
              </a:rPr>
              <a:t>Requirement</a:t>
            </a:r>
          </a:p>
        </p:txBody>
      </p:sp>
      <p:sp>
        <p:nvSpPr>
          <p:cNvPr id="6" name="TextBox 5">
            <a:extLst>
              <a:ext uri="{FF2B5EF4-FFF2-40B4-BE49-F238E27FC236}">
                <a16:creationId xmlns:a16="http://schemas.microsoft.com/office/drawing/2014/main" id="{2FD2A821-AE39-132D-0DCE-D61304022C78}"/>
              </a:ext>
            </a:extLst>
          </p:cNvPr>
          <p:cNvSpPr txBox="1"/>
          <p:nvPr/>
        </p:nvSpPr>
        <p:spPr>
          <a:xfrm>
            <a:off x="365760" y="3099554"/>
            <a:ext cx="14752320" cy="369332"/>
          </a:xfrm>
          <a:prstGeom prst="rect">
            <a:avLst/>
          </a:prstGeom>
          <a:noFill/>
        </p:spPr>
        <p:txBody>
          <a:bodyPr wrap="square">
            <a:spAutoFit/>
          </a:bodyPr>
          <a:lstStyle/>
          <a:p>
            <a:endParaRPr lang="en-IN" dirty="0"/>
          </a:p>
        </p:txBody>
      </p:sp>
      <p:sp>
        <p:nvSpPr>
          <p:cNvPr id="9" name="Freeform 3">
            <a:extLst>
              <a:ext uri="{FF2B5EF4-FFF2-40B4-BE49-F238E27FC236}">
                <a16:creationId xmlns:a16="http://schemas.microsoft.com/office/drawing/2014/main" id="{A91340D4-A827-43F8-2AEC-C56B0CFF9923}"/>
              </a:ext>
            </a:extLst>
          </p:cNvPr>
          <p:cNvSpPr/>
          <p:nvPr/>
        </p:nvSpPr>
        <p:spPr>
          <a:xfrm>
            <a:off x="15986760" y="8557953"/>
            <a:ext cx="2301240" cy="1765896"/>
          </a:xfrm>
          <a:custGeom>
            <a:avLst/>
            <a:gdLst/>
            <a:ahLst/>
            <a:cxnLst/>
            <a:rect l="l" t="t" r="r" b="b"/>
            <a:pathLst>
              <a:path w="3385282" h="2708226">
                <a:moveTo>
                  <a:pt x="0" y="0"/>
                </a:moveTo>
                <a:lnTo>
                  <a:pt x="3385282" y="0"/>
                </a:lnTo>
                <a:lnTo>
                  <a:pt x="3385282" y="2708226"/>
                </a:lnTo>
                <a:lnTo>
                  <a:pt x="0" y="27082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a:extLst>
              <a:ext uri="{FF2B5EF4-FFF2-40B4-BE49-F238E27FC236}">
                <a16:creationId xmlns:a16="http://schemas.microsoft.com/office/drawing/2014/main" id="{FE3C4826-D4FB-6276-4D0E-907CE270285A}"/>
              </a:ext>
            </a:extLst>
          </p:cNvPr>
          <p:cNvSpPr/>
          <p:nvPr/>
        </p:nvSpPr>
        <p:spPr>
          <a:xfrm>
            <a:off x="0" y="8355251"/>
            <a:ext cx="2305658" cy="1806099"/>
          </a:xfrm>
          <a:custGeom>
            <a:avLst/>
            <a:gdLst/>
            <a:ahLst/>
            <a:cxnLst/>
            <a:rect l="l" t="t" r="r" b="b"/>
            <a:pathLst>
              <a:path w="2305658" h="1806099">
                <a:moveTo>
                  <a:pt x="0" y="0"/>
                </a:moveTo>
                <a:lnTo>
                  <a:pt x="2305658" y="0"/>
                </a:lnTo>
                <a:lnTo>
                  <a:pt x="2305658" y="1806098"/>
                </a:lnTo>
                <a:lnTo>
                  <a:pt x="0" y="1806098"/>
                </a:lnTo>
                <a:lnTo>
                  <a:pt x="0" y="0"/>
                </a:lnTo>
                <a:close/>
              </a:path>
            </a:pathLst>
          </a:custGeom>
          <a:blipFill>
            <a:blip r:embed="rId5"/>
            <a:stretch>
              <a:fillRect/>
            </a:stretch>
          </a:blipFill>
        </p:spPr>
        <p:txBody>
          <a:bodyPr/>
          <a:lstStyle/>
          <a:p>
            <a:endParaRPr lang="en-IN"/>
          </a:p>
        </p:txBody>
      </p:sp>
      <p:sp>
        <p:nvSpPr>
          <p:cNvPr id="11" name="AutoShape 4">
            <a:extLst>
              <a:ext uri="{FF2B5EF4-FFF2-40B4-BE49-F238E27FC236}">
                <a16:creationId xmlns:a16="http://schemas.microsoft.com/office/drawing/2014/main" id="{8D956C3F-655D-2639-F5BA-074F9A51E876}"/>
              </a:ext>
            </a:extLst>
          </p:cNvPr>
          <p:cNvSpPr/>
          <p:nvPr/>
        </p:nvSpPr>
        <p:spPr>
          <a:xfrm>
            <a:off x="2566613" y="9511923"/>
            <a:ext cx="11433740" cy="31610"/>
          </a:xfrm>
          <a:prstGeom prst="line">
            <a:avLst/>
          </a:prstGeom>
          <a:ln w="57150" cap="flat">
            <a:solidFill>
              <a:srgbClr val="A56D51"/>
            </a:solidFill>
            <a:prstDash val="sysDash"/>
            <a:headEnd type="none" w="sm" len="sm"/>
            <a:tailEnd type="none" w="sm" len="sm"/>
          </a:ln>
        </p:spPr>
        <p:txBody>
          <a:bodyPr/>
          <a:lstStyle/>
          <a:p>
            <a:endParaRPr lang="en-IN"/>
          </a:p>
        </p:txBody>
      </p:sp>
      <p:sp>
        <p:nvSpPr>
          <p:cNvPr id="16" name="TextBox 15">
            <a:extLst>
              <a:ext uri="{FF2B5EF4-FFF2-40B4-BE49-F238E27FC236}">
                <a16:creationId xmlns:a16="http://schemas.microsoft.com/office/drawing/2014/main" id="{81D86FB3-F55B-EA08-FCB1-ECE1365D1960}"/>
              </a:ext>
            </a:extLst>
          </p:cNvPr>
          <p:cNvSpPr txBox="1"/>
          <p:nvPr/>
        </p:nvSpPr>
        <p:spPr>
          <a:xfrm>
            <a:off x="4306714" y="4924699"/>
            <a:ext cx="9329738" cy="2609882"/>
          </a:xfrm>
          <a:prstGeom prst="rect">
            <a:avLst/>
          </a:prstGeom>
          <a:noFill/>
        </p:spPr>
        <p:txBody>
          <a:bodyPr wrap="square">
            <a:spAutoFit/>
          </a:bodyPr>
          <a:lstStyle/>
          <a:p>
            <a:pPr marL="0" marR="0" lvl="0" indent="0" algn="l" rtl="0">
              <a:lnSpc>
                <a:spcPct val="150000"/>
              </a:lnSpc>
              <a:spcBef>
                <a:spcPts val="0"/>
              </a:spcBef>
              <a:spcAft>
                <a:spcPts val="0"/>
              </a:spcAft>
              <a:buNone/>
            </a:pPr>
            <a:r>
              <a:rPr lang="en-US" sz="2800" b="0" u="none" strike="noStrike" cap="none" dirty="0">
                <a:solidFill>
                  <a:srgbClr val="7030A0"/>
                </a:solidFill>
                <a:latin typeface="Libre Baskerville"/>
                <a:ea typeface="Libre Baskerville"/>
                <a:cs typeface="Libre Baskerville"/>
                <a:sym typeface="Libre Baskerville"/>
              </a:rPr>
              <a:t>Hardware specifications:</a:t>
            </a:r>
          </a:p>
          <a:p>
            <a:pPr marL="457200" marR="0" lvl="0" indent="-457200" algn="l" rtl="0">
              <a:lnSpc>
                <a:spcPct val="150000"/>
              </a:lnSpc>
              <a:spcBef>
                <a:spcPts val="0"/>
              </a:spcBef>
              <a:spcAft>
                <a:spcPts val="0"/>
              </a:spcAft>
              <a:buClr>
                <a:srgbClr val="000000"/>
              </a:buClr>
              <a:buSzPts val="2800"/>
              <a:buFont typeface="Arial"/>
              <a:buChar char="•"/>
            </a:pPr>
            <a:r>
              <a:rPr lang="en-US" sz="2800" b="0" u="none" strike="noStrike" cap="none" dirty="0">
                <a:solidFill>
                  <a:srgbClr val="000000"/>
                </a:solidFill>
                <a:latin typeface="Libre Baskerville"/>
                <a:ea typeface="Libre Baskerville"/>
                <a:cs typeface="Libre Baskerville"/>
                <a:sym typeface="Libre Baskerville"/>
              </a:rPr>
              <a:t>Hard disk: 512 GB</a:t>
            </a:r>
          </a:p>
          <a:p>
            <a:pPr marL="457200" marR="0" lvl="0" indent="-457200" algn="l" rtl="0">
              <a:lnSpc>
                <a:spcPct val="150000"/>
              </a:lnSpc>
              <a:spcBef>
                <a:spcPts val="0"/>
              </a:spcBef>
              <a:spcAft>
                <a:spcPts val="0"/>
              </a:spcAft>
              <a:buClr>
                <a:srgbClr val="000000"/>
              </a:buClr>
              <a:buSzPts val="2800"/>
              <a:buFont typeface="Arial"/>
              <a:buChar char="•"/>
            </a:pPr>
            <a:r>
              <a:rPr lang="en-US" sz="2800" b="0" u="none" strike="noStrike" cap="none" dirty="0">
                <a:solidFill>
                  <a:srgbClr val="000000"/>
                </a:solidFill>
                <a:latin typeface="Libre Baskerville"/>
                <a:ea typeface="Libre Baskerville"/>
                <a:cs typeface="Libre Baskerville"/>
                <a:sym typeface="Libre Baskerville"/>
              </a:rPr>
              <a:t>Processor:  Ryzen</a:t>
            </a:r>
          </a:p>
          <a:p>
            <a:pPr marL="457200" marR="0" lvl="0" indent="-457200" algn="l" rtl="0">
              <a:lnSpc>
                <a:spcPct val="150000"/>
              </a:lnSpc>
              <a:spcBef>
                <a:spcPts val="0"/>
              </a:spcBef>
              <a:spcAft>
                <a:spcPts val="0"/>
              </a:spcAft>
              <a:buClr>
                <a:srgbClr val="000000"/>
              </a:buClr>
              <a:buSzPts val="2800"/>
              <a:buFont typeface="Arial"/>
              <a:buChar char="•"/>
            </a:pPr>
            <a:r>
              <a:rPr lang="en-US" sz="2800" b="0" u="none" strike="noStrike" cap="none" dirty="0">
                <a:solidFill>
                  <a:srgbClr val="000000"/>
                </a:solidFill>
                <a:latin typeface="Libre Baskerville"/>
                <a:ea typeface="Libre Baskerville"/>
                <a:cs typeface="Libre Baskerville"/>
                <a:sym typeface="Libre Baskerville"/>
              </a:rPr>
              <a:t>Interpreter: Jupiter notebook (Anaconda)</a:t>
            </a:r>
          </a:p>
        </p:txBody>
      </p:sp>
      <p:sp>
        <p:nvSpPr>
          <p:cNvPr id="21" name="TextBox 20">
            <a:extLst>
              <a:ext uri="{FF2B5EF4-FFF2-40B4-BE49-F238E27FC236}">
                <a16:creationId xmlns:a16="http://schemas.microsoft.com/office/drawing/2014/main" id="{BCEA8E8F-E2D8-B856-9F26-8B84EDA82BE2}"/>
              </a:ext>
            </a:extLst>
          </p:cNvPr>
          <p:cNvSpPr txBox="1"/>
          <p:nvPr/>
        </p:nvSpPr>
        <p:spPr>
          <a:xfrm>
            <a:off x="4293997" y="2812925"/>
            <a:ext cx="9706356" cy="2308324"/>
          </a:xfrm>
          <a:prstGeom prst="rect">
            <a:avLst/>
          </a:prstGeom>
          <a:noFill/>
        </p:spPr>
        <p:txBody>
          <a:bodyPr wrap="square" rtlCol="0">
            <a:spAutoFit/>
          </a:bodyPr>
          <a:lstStyle/>
          <a:p>
            <a:pPr marR="0" lvl="0" rtl="0">
              <a:lnSpc>
                <a:spcPct val="150000"/>
              </a:lnSpc>
              <a:spcBef>
                <a:spcPts val="0"/>
              </a:spcBef>
              <a:spcAft>
                <a:spcPts val="0"/>
              </a:spcAft>
            </a:pPr>
            <a:r>
              <a:rPr lang="en-US" sz="2800" b="0" u="none" strike="noStrike" cap="none" dirty="0">
                <a:solidFill>
                  <a:srgbClr val="7030A0"/>
                </a:solidFill>
                <a:latin typeface="Libre Baskerville"/>
                <a:ea typeface="Libre Baskerville"/>
                <a:cs typeface="Libre Baskerville"/>
                <a:sym typeface="Libre Baskerville"/>
              </a:rPr>
              <a:t>Software specifications</a:t>
            </a:r>
          </a:p>
          <a:p>
            <a:pPr marL="457200" marR="0" lvl="0" indent="-457200" rtl="0">
              <a:lnSpc>
                <a:spcPct val="150000"/>
              </a:lnSpc>
              <a:spcBef>
                <a:spcPts val="0"/>
              </a:spcBef>
              <a:spcAft>
                <a:spcPts val="0"/>
              </a:spcAft>
              <a:buFont typeface="Arial" panose="020B0604020202020204" pitchFamily="34" charset="0"/>
              <a:buChar char="•"/>
            </a:pPr>
            <a:r>
              <a:rPr lang="en-US" sz="2800" b="0" u="none" strike="noStrike" cap="none" dirty="0">
                <a:solidFill>
                  <a:srgbClr val="000000"/>
                </a:solidFill>
                <a:latin typeface="Libre Baskerville"/>
                <a:ea typeface="Libre Baskerville"/>
                <a:cs typeface="Libre Baskerville"/>
                <a:sym typeface="Libre Baskerville"/>
              </a:rPr>
              <a:t>Language used: python </a:t>
            </a:r>
          </a:p>
          <a:p>
            <a:pPr marL="457200" marR="0" lvl="0" indent="-457200" rtl="0">
              <a:lnSpc>
                <a:spcPct val="150000"/>
              </a:lnSpc>
              <a:spcBef>
                <a:spcPts val="0"/>
              </a:spcBef>
              <a:spcAft>
                <a:spcPts val="0"/>
              </a:spcAft>
              <a:buFont typeface="Arial" panose="020B0604020202020204" pitchFamily="34" charset="0"/>
              <a:buChar char="•"/>
            </a:pPr>
            <a:r>
              <a:rPr lang="en-US" sz="2800" b="0" u="none" strike="noStrike" cap="none" dirty="0">
                <a:solidFill>
                  <a:srgbClr val="000000"/>
                </a:solidFill>
                <a:latin typeface="Libre Baskerville"/>
                <a:ea typeface="Libre Baskerville"/>
                <a:cs typeface="Libre Baskerville"/>
                <a:sym typeface="Libre Baskerville"/>
              </a:rPr>
              <a:t>Operating system: windows 11</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305A9DC3-95B0-CD95-1A8B-1FB2B8947D1C}"/>
              </a:ext>
            </a:extLst>
          </p:cNvPr>
          <p:cNvSpPr/>
          <p:nvPr/>
        </p:nvSpPr>
        <p:spPr>
          <a:xfrm>
            <a:off x="3513468" y="578454"/>
            <a:ext cx="11802732" cy="1121583"/>
          </a:xfrm>
          <a:prstGeom prst="roundRect">
            <a:avLst>
              <a:gd name="adj" fmla="val 43418"/>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dirty="0">
              <a:solidFill>
                <a:srgbClr val="FFCCCC"/>
              </a:solidFill>
            </a:endParaRPr>
          </a:p>
        </p:txBody>
      </p:sp>
      <p:sp>
        <p:nvSpPr>
          <p:cNvPr id="3" name="TextBox 2">
            <a:extLst>
              <a:ext uri="{FF2B5EF4-FFF2-40B4-BE49-F238E27FC236}">
                <a16:creationId xmlns:a16="http://schemas.microsoft.com/office/drawing/2014/main" id="{8C8FEB35-6E69-CB82-6F16-89550CCCB058}"/>
              </a:ext>
            </a:extLst>
          </p:cNvPr>
          <p:cNvSpPr txBox="1"/>
          <p:nvPr/>
        </p:nvSpPr>
        <p:spPr>
          <a:xfrm>
            <a:off x="527199" y="1006451"/>
            <a:ext cx="16992600" cy="826573"/>
          </a:xfrm>
          <a:prstGeom prst="rect">
            <a:avLst/>
          </a:prstGeom>
          <a:noFill/>
        </p:spPr>
        <p:txBody>
          <a:bodyPr wrap="square">
            <a:spAutoFit/>
          </a:bodyPr>
          <a:lstStyle/>
          <a:p>
            <a:pPr marL="396508" lvl="1" algn="ctr">
              <a:lnSpc>
                <a:spcPts val="5142"/>
              </a:lnSpc>
            </a:pPr>
            <a:r>
              <a:rPr lang="en-US" sz="1800" dirty="0">
                <a:solidFill>
                  <a:srgbClr val="000000"/>
                </a:solidFill>
                <a:latin typeface="Paytone One Bold"/>
              </a:rPr>
              <a:t> </a:t>
            </a:r>
            <a:r>
              <a:rPr lang="en-US" sz="7200" b="1" dirty="0">
                <a:solidFill>
                  <a:schemeClr val="accent6">
                    <a:lumMod val="50000"/>
                  </a:schemeClr>
                </a:solidFill>
              </a:rPr>
              <a:t>Architecture of the analysis</a:t>
            </a:r>
          </a:p>
        </p:txBody>
      </p:sp>
      <p:sp>
        <p:nvSpPr>
          <p:cNvPr id="7" name="Callout: Line with Border and Accent Bar 6">
            <a:extLst>
              <a:ext uri="{FF2B5EF4-FFF2-40B4-BE49-F238E27FC236}">
                <a16:creationId xmlns:a16="http://schemas.microsoft.com/office/drawing/2014/main" id="{697DD084-C346-4AF6-FBE4-52C5FFD6C7D4}"/>
              </a:ext>
            </a:extLst>
          </p:cNvPr>
          <p:cNvSpPr/>
          <p:nvPr/>
        </p:nvSpPr>
        <p:spPr>
          <a:xfrm>
            <a:off x="2328234" y="2012729"/>
            <a:ext cx="14173200" cy="7010400"/>
          </a:xfrm>
          <a:prstGeom prst="accentBorderCallout1">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marL="285750" marR="0" lvl="0" indent="-285750" algn="l" rtl="0">
              <a:lnSpc>
                <a:spcPct val="100000"/>
              </a:lnSpc>
              <a:spcBef>
                <a:spcPts val="0"/>
              </a:spcBef>
              <a:spcAft>
                <a:spcPts val="0"/>
              </a:spcAft>
              <a:buClr>
                <a:srgbClr val="000000"/>
              </a:buClr>
              <a:buSzPts val="2400"/>
              <a:buFont typeface="Arial"/>
              <a:buChar char="•"/>
            </a:pPr>
            <a:r>
              <a:rPr lang="en-US" sz="3200" b="0" u="none" strike="noStrike" cap="none" dirty="0">
                <a:solidFill>
                  <a:srgbClr val="000000"/>
                </a:solidFill>
                <a:latin typeface="Libre Baskerville"/>
                <a:ea typeface="Libre Baskerville"/>
                <a:cs typeface="Libre Baskerville"/>
                <a:sym typeface="Libre Baskerville"/>
              </a:rPr>
              <a:t>Importing python libraries for analysis</a:t>
            </a:r>
            <a:endParaRPr lang="en-US" sz="2400" dirty="0"/>
          </a:p>
          <a:p>
            <a:pPr marL="285750" indent="-285750">
              <a:buFont typeface="Arial" panose="020B0604020202020204" pitchFamily="34" charset="0"/>
              <a:buChar char="•"/>
            </a:pPr>
            <a:r>
              <a:rPr lang="en-IN" sz="3200" dirty="0">
                <a:solidFill>
                  <a:schemeClr val="tx1"/>
                </a:solidFill>
                <a:latin typeface="Libre Baskerville" panose="02000000000000000000" pitchFamily="2" charset="0"/>
              </a:rPr>
              <a:t>Finding and reading the dataset</a:t>
            </a:r>
          </a:p>
          <a:p>
            <a:pPr marL="285750" indent="-285750">
              <a:buFont typeface="Arial" panose="020B0604020202020204" pitchFamily="34" charset="0"/>
              <a:buChar char="•"/>
            </a:pPr>
            <a:r>
              <a:rPr lang="en-IN" sz="3200" dirty="0">
                <a:solidFill>
                  <a:schemeClr val="tx1"/>
                </a:solidFill>
                <a:latin typeface="Libre Baskerville" panose="02000000000000000000" pitchFamily="2" charset="0"/>
              </a:rPr>
              <a:t>Data Cleaning</a:t>
            </a:r>
          </a:p>
          <a:p>
            <a:pPr marL="285750" marR="0" lvl="0" indent="-285750" algn="l" rtl="0">
              <a:lnSpc>
                <a:spcPct val="100000"/>
              </a:lnSpc>
              <a:spcBef>
                <a:spcPts val="0"/>
              </a:spcBef>
              <a:spcAft>
                <a:spcPts val="0"/>
              </a:spcAft>
              <a:buClr>
                <a:srgbClr val="000000"/>
              </a:buClr>
              <a:buSzPts val="2400"/>
              <a:buFont typeface="Arial"/>
              <a:buChar char="•"/>
            </a:pPr>
            <a:r>
              <a:rPr lang="en-IN" sz="3200" dirty="0">
                <a:solidFill>
                  <a:schemeClr val="tx1"/>
                </a:solidFill>
                <a:latin typeface="Libre Baskerville" panose="02000000000000000000" pitchFamily="2" charset="0"/>
              </a:rPr>
              <a:t>Data </a:t>
            </a:r>
            <a:r>
              <a:rPr lang="en-US" sz="3200" b="0" u="none" strike="noStrike" cap="none" dirty="0">
                <a:solidFill>
                  <a:srgbClr val="000000"/>
                </a:solidFill>
                <a:latin typeface="Libre Baskerville"/>
                <a:ea typeface="Libre Baskerville"/>
                <a:cs typeface="Libre Baskerville"/>
                <a:sym typeface="Libre Baskerville"/>
              </a:rPr>
              <a:t>filtering </a:t>
            </a:r>
            <a:endParaRPr lang="en-US" sz="2400" dirty="0"/>
          </a:p>
          <a:p>
            <a:pPr marL="285750" indent="-285750">
              <a:buFont typeface="Arial" panose="020B0604020202020204" pitchFamily="34" charset="0"/>
              <a:buChar char="•"/>
            </a:pPr>
            <a:r>
              <a:rPr lang="en-IN" sz="3200" dirty="0">
                <a:solidFill>
                  <a:schemeClr val="tx1"/>
                </a:solidFill>
                <a:latin typeface="Libre Baskerville" panose="02000000000000000000" pitchFamily="2" charset="0"/>
              </a:rPr>
              <a:t>Grouping the data with different aspects of variables</a:t>
            </a:r>
          </a:p>
          <a:p>
            <a:pPr marL="285750" indent="-285750">
              <a:buFont typeface="Arial" panose="020B0604020202020204" pitchFamily="34" charset="0"/>
              <a:buChar char="•"/>
            </a:pPr>
            <a:r>
              <a:rPr lang="en-IN" sz="3200" dirty="0">
                <a:solidFill>
                  <a:schemeClr val="tx1"/>
                </a:solidFill>
                <a:latin typeface="Libre Baskerville" panose="02000000000000000000" pitchFamily="2" charset="0"/>
              </a:rPr>
              <a:t>Sorting the Dataset</a:t>
            </a:r>
          </a:p>
          <a:p>
            <a:pPr marL="285750" indent="-285750">
              <a:buFont typeface="Arial" panose="020B0604020202020204" pitchFamily="34" charset="0"/>
              <a:buChar char="•"/>
            </a:pPr>
            <a:r>
              <a:rPr lang="en-US" sz="3200" b="0" u="none" strike="noStrike" cap="none" dirty="0">
                <a:solidFill>
                  <a:schemeClr val="tx1"/>
                </a:solidFill>
                <a:latin typeface="Libre Baskerville"/>
                <a:ea typeface="Libre Baskerville"/>
                <a:cs typeface="Libre Baskerville"/>
                <a:sym typeface="Libre Baskerville"/>
              </a:rPr>
              <a:t>Aggregation of  numeric columns</a:t>
            </a:r>
            <a:endParaRPr lang="en-US" sz="3200" dirty="0">
              <a:solidFill>
                <a:schemeClr val="tx1"/>
              </a:solidFill>
              <a:sym typeface="Libre Baskerville"/>
            </a:endParaRPr>
          </a:p>
          <a:p>
            <a:pPr marL="285750" indent="-285750">
              <a:buFont typeface="Arial" panose="020B0604020202020204" pitchFamily="34" charset="0"/>
              <a:buChar char="•"/>
            </a:pPr>
            <a:r>
              <a:rPr lang="en-US" sz="3200" b="0" u="none" strike="noStrike" cap="none" dirty="0">
                <a:solidFill>
                  <a:srgbClr val="000000"/>
                </a:solidFill>
                <a:latin typeface="Libre Baskerville"/>
                <a:ea typeface="Libre Baskerville"/>
                <a:cs typeface="Libre Baskerville"/>
                <a:sym typeface="Libre Baskerville"/>
              </a:rPr>
              <a:t>Data visualization :Visual plotting like histogram , bar-plots and pie-plots on various numerical columns.</a:t>
            </a:r>
            <a:endParaRPr lang="en-US" sz="3200" dirty="0">
              <a:sym typeface="Libre Baskerville"/>
            </a:endParaRPr>
          </a:p>
          <a:p>
            <a:pPr marL="285750" indent="-285750">
              <a:buFont typeface="Arial" panose="020B0604020202020204" pitchFamily="34" charset="0"/>
              <a:buChar char="•"/>
            </a:pPr>
            <a:r>
              <a:rPr lang="en-US" sz="3200" b="0" u="none" strike="noStrike" cap="none" dirty="0">
                <a:solidFill>
                  <a:srgbClr val="000000"/>
                </a:solidFill>
                <a:latin typeface="Libre Baskerville"/>
                <a:ea typeface="Libre Baskerville"/>
                <a:cs typeface="Libre Baskerville"/>
                <a:sym typeface="Libre Baskerville"/>
              </a:rPr>
              <a:t>Relations between the numerical columns using correlation</a:t>
            </a:r>
            <a:endParaRPr lang="en-US" sz="3200" dirty="0"/>
          </a:p>
          <a:p>
            <a:pPr marL="0" marR="0" lvl="0" indent="0" algn="l" rtl="0">
              <a:lnSpc>
                <a:spcPct val="100000"/>
              </a:lnSpc>
              <a:spcBef>
                <a:spcPts val="0"/>
              </a:spcBef>
              <a:spcAft>
                <a:spcPts val="0"/>
              </a:spcAft>
              <a:buNone/>
            </a:pPr>
            <a:r>
              <a:rPr lang="en-US" sz="3200" b="0" u="none" strike="noStrike" cap="none" dirty="0">
                <a:solidFill>
                  <a:srgbClr val="000000"/>
                </a:solidFill>
                <a:latin typeface="Libre Baskerville"/>
                <a:ea typeface="Libre Baskerville"/>
                <a:cs typeface="Libre Baskerville"/>
                <a:sym typeface="Libre Baskerville"/>
              </a:rPr>
              <a:t>   heatmaps</a:t>
            </a:r>
            <a:endParaRPr lang="en-IN" sz="3200" dirty="0"/>
          </a:p>
          <a:p>
            <a:pPr algn="ctr"/>
            <a:endParaRPr lang="en-IN" sz="3200" dirty="0"/>
          </a:p>
          <a:p>
            <a:pPr algn="ctr"/>
            <a:endParaRPr lang="en-IN" dirty="0"/>
          </a:p>
        </p:txBody>
      </p:sp>
      <p:sp>
        <p:nvSpPr>
          <p:cNvPr id="2" name="Freeform 3">
            <a:extLst>
              <a:ext uri="{FF2B5EF4-FFF2-40B4-BE49-F238E27FC236}">
                <a16:creationId xmlns:a16="http://schemas.microsoft.com/office/drawing/2014/main" id="{0DCDEDE6-783C-E6C0-922E-5666184EC3B4}"/>
              </a:ext>
            </a:extLst>
          </p:cNvPr>
          <p:cNvSpPr/>
          <p:nvPr/>
        </p:nvSpPr>
        <p:spPr>
          <a:xfrm>
            <a:off x="15986760" y="8557953"/>
            <a:ext cx="2301240" cy="1765896"/>
          </a:xfrm>
          <a:custGeom>
            <a:avLst/>
            <a:gdLst/>
            <a:ahLst/>
            <a:cxnLst/>
            <a:rect l="l" t="t" r="r" b="b"/>
            <a:pathLst>
              <a:path w="3385282" h="2708226">
                <a:moveTo>
                  <a:pt x="0" y="0"/>
                </a:moveTo>
                <a:lnTo>
                  <a:pt x="3385282" y="0"/>
                </a:lnTo>
                <a:lnTo>
                  <a:pt x="3385282" y="2708226"/>
                </a:lnTo>
                <a:lnTo>
                  <a:pt x="0" y="2708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AutoShape 4">
            <a:extLst>
              <a:ext uri="{FF2B5EF4-FFF2-40B4-BE49-F238E27FC236}">
                <a16:creationId xmlns:a16="http://schemas.microsoft.com/office/drawing/2014/main" id="{7F178620-91E8-2819-C771-3CF2F481A07A}"/>
              </a:ext>
            </a:extLst>
          </p:cNvPr>
          <p:cNvSpPr/>
          <p:nvPr/>
        </p:nvSpPr>
        <p:spPr>
          <a:xfrm>
            <a:off x="2669852" y="9511923"/>
            <a:ext cx="11433740" cy="31610"/>
          </a:xfrm>
          <a:prstGeom prst="line">
            <a:avLst/>
          </a:prstGeom>
          <a:ln w="57150" cap="flat">
            <a:solidFill>
              <a:srgbClr val="A56D51"/>
            </a:solidFill>
            <a:prstDash val="sysDash"/>
            <a:headEnd type="none" w="sm" len="sm"/>
            <a:tailEnd type="none" w="sm" len="sm"/>
          </a:ln>
        </p:spPr>
        <p:txBody>
          <a:bodyPr/>
          <a:lstStyle/>
          <a:p>
            <a:endParaRPr lang="en-IN"/>
          </a:p>
        </p:txBody>
      </p:sp>
      <p:sp>
        <p:nvSpPr>
          <p:cNvPr id="6" name="Freeform 10">
            <a:extLst>
              <a:ext uri="{FF2B5EF4-FFF2-40B4-BE49-F238E27FC236}">
                <a16:creationId xmlns:a16="http://schemas.microsoft.com/office/drawing/2014/main" id="{BD190861-0A49-3651-EEAB-7286F79FBBA1}"/>
              </a:ext>
            </a:extLst>
          </p:cNvPr>
          <p:cNvSpPr/>
          <p:nvPr/>
        </p:nvSpPr>
        <p:spPr>
          <a:xfrm>
            <a:off x="0" y="8355251"/>
            <a:ext cx="2305658" cy="1806099"/>
          </a:xfrm>
          <a:custGeom>
            <a:avLst/>
            <a:gdLst/>
            <a:ahLst/>
            <a:cxnLst/>
            <a:rect l="l" t="t" r="r" b="b"/>
            <a:pathLst>
              <a:path w="2305658" h="1806099">
                <a:moveTo>
                  <a:pt x="0" y="0"/>
                </a:moveTo>
                <a:lnTo>
                  <a:pt x="2305658" y="0"/>
                </a:lnTo>
                <a:lnTo>
                  <a:pt x="2305658" y="1806098"/>
                </a:lnTo>
                <a:lnTo>
                  <a:pt x="0" y="1806098"/>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4"/>
          <p:cNvSpPr txBox="1"/>
          <p:nvPr/>
        </p:nvSpPr>
        <p:spPr>
          <a:xfrm>
            <a:off x="4800600" y="-7620"/>
            <a:ext cx="8306449" cy="1538691"/>
          </a:xfrm>
          <a:prstGeom prst="rect">
            <a:avLst/>
          </a:prstGeom>
        </p:spPr>
        <p:txBody>
          <a:bodyPr lIns="0" tIns="0" rIns="0" bIns="0" rtlCol="0" anchor="t">
            <a:spAutoFit/>
          </a:bodyPr>
          <a:lstStyle/>
          <a:p>
            <a:pPr algn="ctr">
              <a:lnSpc>
                <a:spcPts val="12880"/>
              </a:lnSpc>
            </a:pPr>
            <a:r>
              <a:rPr lang="en-US" sz="8800" b="1" dirty="0">
                <a:solidFill>
                  <a:schemeClr val="accent6">
                    <a:lumMod val="50000"/>
                  </a:schemeClr>
                </a:solidFill>
              </a:rPr>
              <a:t>Project Goals</a:t>
            </a:r>
          </a:p>
        </p:txBody>
      </p:sp>
      <p:sp>
        <p:nvSpPr>
          <p:cNvPr id="5" name="TextBox 4">
            <a:extLst>
              <a:ext uri="{FF2B5EF4-FFF2-40B4-BE49-F238E27FC236}">
                <a16:creationId xmlns:a16="http://schemas.microsoft.com/office/drawing/2014/main" id="{2E120D0A-9725-5B1B-5B6A-0D16DE14335A}"/>
              </a:ext>
            </a:extLst>
          </p:cNvPr>
          <p:cNvSpPr txBox="1"/>
          <p:nvPr/>
        </p:nvSpPr>
        <p:spPr>
          <a:xfrm>
            <a:off x="2362200" y="1181100"/>
            <a:ext cx="13868400" cy="9510296"/>
          </a:xfrm>
          <a:prstGeom prst="rect">
            <a:avLst/>
          </a:prstGeom>
          <a:noFill/>
        </p:spPr>
        <p:txBody>
          <a:bodyPr wrap="square" rtlCol="0">
            <a:spAutoFit/>
          </a:bodyPr>
          <a:lstStyle/>
          <a:p>
            <a:endParaRPr lang="en-US" sz="2800" u="none" strike="noStrike" cap="none" dirty="0">
              <a:solidFill>
                <a:srgbClr val="000000"/>
              </a:solidFill>
              <a:latin typeface="Libre Baskerville"/>
              <a:ea typeface="Libre Baskerville"/>
              <a:cs typeface="Libre Baskerville"/>
              <a:sym typeface="Libre Baskerville"/>
            </a:endParaRPr>
          </a:p>
          <a:p>
            <a:r>
              <a:rPr lang="en-US" sz="2800" u="none" strike="noStrike" cap="none" dirty="0">
                <a:solidFill>
                  <a:srgbClr val="000000"/>
                </a:solidFill>
                <a:latin typeface="Libre Baskerville"/>
                <a:ea typeface="Libre Baskerville"/>
                <a:cs typeface="Libre Baskerville"/>
                <a:sym typeface="Libre Baskerville"/>
              </a:rPr>
              <a:t>We want to answer questions like:</a:t>
            </a:r>
          </a:p>
          <a:p>
            <a:endParaRPr lang="en-US" sz="2800" i="1" dirty="0">
              <a:solidFill>
                <a:srgbClr val="000000"/>
              </a:solidFill>
              <a:latin typeface="Libre Baskerville"/>
              <a:sym typeface="Libre Baskerville"/>
            </a:endParaRPr>
          </a:p>
          <a:p>
            <a:pPr marL="342900" indent="-342900">
              <a:buFont typeface="Arial" panose="020B0604020202020204" pitchFamily="34" charset="0"/>
              <a:buChar char="•"/>
            </a:pPr>
            <a:r>
              <a:rPr lang="en-US" sz="2400" dirty="0"/>
              <a:t>What is the distribution of movie ratings ?</a:t>
            </a:r>
          </a:p>
          <a:p>
            <a:pPr marL="342900" indent="-342900">
              <a:buFont typeface="Arial" panose="020B0604020202020204" pitchFamily="34" charset="0"/>
              <a:buChar char="•"/>
            </a:pPr>
            <a:r>
              <a:rPr lang="en-US" sz="2400" dirty="0"/>
              <a:t> How does the budget vary across top 20 different genres ?</a:t>
            </a:r>
          </a:p>
          <a:p>
            <a:pPr marL="342900" indent="-342900">
              <a:buFont typeface="Arial" panose="020B0604020202020204" pitchFamily="34" charset="0"/>
              <a:buChar char="•"/>
            </a:pPr>
            <a:r>
              <a:rPr lang="en-US" sz="2400" dirty="0"/>
              <a:t> What is the distribution of movie budgets ?</a:t>
            </a:r>
          </a:p>
          <a:p>
            <a:pPr marL="342900" indent="-342900">
              <a:buFont typeface="Arial" panose="020B0604020202020204" pitchFamily="34" charset="0"/>
              <a:buChar char="•"/>
            </a:pPr>
            <a:r>
              <a:rPr lang="en-US" sz="2400" dirty="0"/>
              <a:t> What is the trend of movie releases over the years ?</a:t>
            </a:r>
          </a:p>
          <a:p>
            <a:pPr marL="342900" indent="-342900">
              <a:buFont typeface="Arial" panose="020B0604020202020204" pitchFamily="34" charset="0"/>
              <a:buChar char="•"/>
            </a:pPr>
            <a:r>
              <a:rPr lang="en-US" sz="2400" dirty="0"/>
              <a:t> How does the revenue vary across top 20 different genres ?</a:t>
            </a:r>
          </a:p>
          <a:p>
            <a:pPr marL="342900" indent="-342900">
              <a:buFont typeface="Arial" panose="020B0604020202020204" pitchFamily="34" charset="0"/>
              <a:buChar char="•"/>
            </a:pPr>
            <a:r>
              <a:rPr lang="en-US" sz="2400" dirty="0"/>
              <a:t> Which genres tends to have the highest budget and revenue?</a:t>
            </a:r>
          </a:p>
          <a:p>
            <a:pPr marL="342900" indent="-342900">
              <a:buFont typeface="Arial" panose="020B0604020202020204" pitchFamily="34" charset="0"/>
              <a:buChar char="•"/>
            </a:pPr>
            <a:r>
              <a:rPr lang="en-US" sz="2400" dirty="0"/>
              <a:t> What are the top 15 highest-grossing movies ?</a:t>
            </a:r>
          </a:p>
          <a:p>
            <a:pPr marL="342900" indent="-342900">
              <a:buFont typeface="Arial" panose="020B0604020202020204" pitchFamily="34" charset="0"/>
              <a:buChar char="•"/>
            </a:pPr>
            <a:r>
              <a:rPr lang="en-US" sz="2400" dirty="0"/>
              <a:t> What is the distribution of movie durations ?</a:t>
            </a:r>
          </a:p>
          <a:p>
            <a:pPr marL="342900" indent="-342900">
              <a:buFont typeface="Arial" panose="020B0604020202020204" pitchFamily="34" charset="0"/>
              <a:buChar char="•"/>
            </a:pPr>
            <a:r>
              <a:rPr lang="en-US" sz="2400" dirty="0"/>
              <a:t> How has the movie production trend evolved over the years for the top 5 genres ?</a:t>
            </a:r>
          </a:p>
          <a:p>
            <a:pPr marL="342900" indent="-342900">
              <a:buFont typeface="Arial" panose="020B0604020202020204" pitchFamily="34" charset="0"/>
              <a:buChar char="•"/>
            </a:pPr>
            <a:r>
              <a:rPr lang="en-US" sz="2400" dirty="0"/>
              <a:t> What is the distribution of movie budgets for the top 5 genres ?</a:t>
            </a:r>
          </a:p>
          <a:p>
            <a:pPr marL="342900" indent="-342900">
              <a:buFont typeface="Arial" panose="020B0604020202020204" pitchFamily="34" charset="0"/>
              <a:buChar char="•"/>
            </a:pPr>
            <a:r>
              <a:rPr lang="en-US" sz="2400" dirty="0"/>
              <a:t> What does the correlation heatmap of the movie dataset reveal about the relationships between different numerical attributes?</a:t>
            </a:r>
          </a:p>
          <a:p>
            <a:pPr marL="342900" indent="-342900">
              <a:buFont typeface="Arial" panose="020B0604020202020204" pitchFamily="34" charset="0"/>
              <a:buChar char="•"/>
            </a:pPr>
            <a:r>
              <a:rPr lang="en-US" sz="2400" dirty="0"/>
              <a:t> Displaying different movie trends in budget, revenue, popularity, runtime, and user ratings in the movie dataset over time .</a:t>
            </a:r>
          </a:p>
          <a:p>
            <a:pPr marL="342900" indent="-342900">
              <a:buFont typeface="Arial" panose="020B0604020202020204" pitchFamily="34" charset="0"/>
              <a:buChar char="•"/>
            </a:pPr>
            <a:r>
              <a:rPr lang="en-US" sz="2400" dirty="0"/>
              <a:t> How does the movie rating vary by director's experience (number of movies directed)?</a:t>
            </a:r>
          </a:p>
          <a:p>
            <a:pPr marL="342900" indent="-342900">
              <a:buFont typeface="Arial" panose="020B0604020202020204" pitchFamily="34" charset="0"/>
              <a:buChar char="•"/>
            </a:pPr>
            <a:r>
              <a:rPr lang="en-US" sz="2400" dirty="0"/>
              <a:t>Are there any trends in movie release months?</a:t>
            </a:r>
          </a:p>
          <a:p>
            <a:pPr marL="342900" indent="-342900">
              <a:buFont typeface="Arial" panose="020B0604020202020204" pitchFamily="34" charset="0"/>
              <a:buChar char="•"/>
            </a:pPr>
            <a:r>
              <a:rPr lang="en-US" sz="2400" dirty="0"/>
              <a:t>What is the relationship between budget and revenue for the top 10 genres?</a:t>
            </a:r>
          </a:p>
          <a:p>
            <a:pPr marL="342900" indent="-342900">
              <a:buFont typeface="Arial" panose="020B0604020202020204" pitchFamily="34" charset="0"/>
              <a:buChar char="•"/>
            </a:pPr>
            <a:r>
              <a:rPr lang="en-US" sz="2400" dirty="0"/>
              <a:t>What is the distribution of movie durations for each genre?</a:t>
            </a:r>
          </a:p>
          <a:p>
            <a:pPr marL="342900" indent="-342900">
              <a:buFont typeface="Arial" panose="020B0604020202020204" pitchFamily="34" charset="0"/>
              <a:buChar char="•"/>
            </a:pPr>
            <a:r>
              <a:rPr lang="en-US" sz="2400" dirty="0"/>
              <a:t>How does the popularity vary with movie revenue?</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p:txBody>
      </p:sp>
      <p:sp>
        <p:nvSpPr>
          <p:cNvPr id="10" name="Freeform 2">
            <a:extLst>
              <a:ext uri="{FF2B5EF4-FFF2-40B4-BE49-F238E27FC236}">
                <a16:creationId xmlns:a16="http://schemas.microsoft.com/office/drawing/2014/main" id="{3AFCB46E-AF80-B02C-A568-1CA11BBB8B4B}"/>
              </a:ext>
            </a:extLst>
          </p:cNvPr>
          <p:cNvSpPr/>
          <p:nvPr/>
        </p:nvSpPr>
        <p:spPr>
          <a:xfrm>
            <a:off x="15697200" y="7257541"/>
            <a:ext cx="2447242" cy="3087118"/>
          </a:xfrm>
          <a:custGeom>
            <a:avLst/>
            <a:gdLst/>
            <a:ahLst/>
            <a:cxnLst/>
            <a:rect l="l" t="t" r="r" b="b"/>
            <a:pathLst>
              <a:path w="2447242" h="3087118">
                <a:moveTo>
                  <a:pt x="0" y="0"/>
                </a:moveTo>
                <a:lnTo>
                  <a:pt x="2447243" y="0"/>
                </a:lnTo>
                <a:lnTo>
                  <a:pt x="2447243" y="3087118"/>
                </a:lnTo>
                <a:lnTo>
                  <a:pt x="0" y="3087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AutoShape 4">
            <a:extLst>
              <a:ext uri="{FF2B5EF4-FFF2-40B4-BE49-F238E27FC236}">
                <a16:creationId xmlns:a16="http://schemas.microsoft.com/office/drawing/2014/main" id="{9D45D676-933D-8AF4-F275-1D7C743D695C}"/>
              </a:ext>
            </a:extLst>
          </p:cNvPr>
          <p:cNvSpPr/>
          <p:nvPr/>
        </p:nvSpPr>
        <p:spPr>
          <a:xfrm>
            <a:off x="17764499" y="733683"/>
            <a:ext cx="66301" cy="6391017"/>
          </a:xfrm>
          <a:prstGeom prst="line">
            <a:avLst/>
          </a:prstGeom>
          <a:ln w="57150" cap="flat">
            <a:solidFill>
              <a:srgbClr val="A56D51"/>
            </a:solidFill>
            <a:prstDash val="sysDash"/>
            <a:headEnd type="none" w="sm" len="sm"/>
            <a:tailEnd type="none" w="sm" len="sm"/>
          </a:ln>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35509" y="5143500"/>
            <a:ext cx="6501382" cy="1552156"/>
          </a:xfrm>
          <a:prstGeom prst="rect">
            <a:avLst/>
          </a:prstGeom>
        </p:spPr>
        <p:txBody>
          <a:bodyPr wrap="square" lIns="0" tIns="0" rIns="0" bIns="0" rtlCol="0" anchor="t">
            <a:spAutoFit/>
          </a:bodyPr>
          <a:lstStyle/>
          <a:p>
            <a:pPr algn="ctr">
              <a:lnSpc>
                <a:spcPts val="12880"/>
              </a:lnSpc>
            </a:pPr>
            <a:r>
              <a:rPr lang="en-US" sz="9200" b="1" dirty="0">
                <a:solidFill>
                  <a:schemeClr val="accent6">
                    <a:lumMod val="50000"/>
                  </a:schemeClr>
                </a:solidFill>
              </a:rPr>
              <a:t>Dataset</a:t>
            </a:r>
          </a:p>
        </p:txBody>
      </p:sp>
      <p:pic>
        <p:nvPicPr>
          <p:cNvPr id="14" name="Picture 13">
            <a:extLst>
              <a:ext uri="{FF2B5EF4-FFF2-40B4-BE49-F238E27FC236}">
                <a16:creationId xmlns:a16="http://schemas.microsoft.com/office/drawing/2014/main" id="{CC357BEA-2019-9247-DDE2-8991EEB9D19B}"/>
              </a:ext>
            </a:extLst>
          </p:cNvPr>
          <p:cNvPicPr>
            <a:picLocks noChangeAspect="1"/>
          </p:cNvPicPr>
          <p:nvPr/>
        </p:nvPicPr>
        <p:blipFill>
          <a:blip r:embed="rId2"/>
          <a:stretch>
            <a:fillRect/>
          </a:stretch>
        </p:blipFill>
        <p:spPr>
          <a:xfrm>
            <a:off x="7543800" y="121452"/>
            <a:ext cx="10744200" cy="5174448"/>
          </a:xfrm>
          <a:prstGeom prst="rect">
            <a:avLst/>
          </a:prstGeom>
        </p:spPr>
      </p:pic>
      <p:pic>
        <p:nvPicPr>
          <p:cNvPr id="16" name="Picture 15">
            <a:extLst>
              <a:ext uri="{FF2B5EF4-FFF2-40B4-BE49-F238E27FC236}">
                <a16:creationId xmlns:a16="http://schemas.microsoft.com/office/drawing/2014/main" id="{7382621A-6276-E190-82C3-58FC8E3E8C73}"/>
              </a:ext>
            </a:extLst>
          </p:cNvPr>
          <p:cNvPicPr>
            <a:picLocks noChangeAspect="1"/>
          </p:cNvPicPr>
          <p:nvPr/>
        </p:nvPicPr>
        <p:blipFill>
          <a:blip r:embed="rId3"/>
          <a:stretch>
            <a:fillRect/>
          </a:stretch>
        </p:blipFill>
        <p:spPr>
          <a:xfrm>
            <a:off x="7543800" y="4790604"/>
            <a:ext cx="10744200" cy="5496396"/>
          </a:xfrm>
          <a:prstGeom prst="rect">
            <a:avLst/>
          </a:prstGeom>
        </p:spPr>
      </p:pic>
      <p:sp>
        <p:nvSpPr>
          <p:cNvPr id="3" name="TextBox 2">
            <a:extLst>
              <a:ext uri="{FF2B5EF4-FFF2-40B4-BE49-F238E27FC236}">
                <a16:creationId xmlns:a16="http://schemas.microsoft.com/office/drawing/2014/main" id="{FCC6D56E-0539-C8C5-8D98-9C6A4C725EDB}"/>
              </a:ext>
            </a:extLst>
          </p:cNvPr>
          <p:cNvSpPr txBox="1"/>
          <p:nvPr/>
        </p:nvSpPr>
        <p:spPr>
          <a:xfrm>
            <a:off x="2580131" y="2436602"/>
            <a:ext cx="2612137" cy="2554545"/>
          </a:xfrm>
          <a:prstGeom prst="rect">
            <a:avLst/>
          </a:prstGeom>
          <a:noFill/>
        </p:spPr>
        <p:txBody>
          <a:bodyPr wrap="square" rtlCol="0">
            <a:spAutoFit/>
          </a:bodyPr>
          <a:lstStyle/>
          <a:p>
            <a:r>
              <a:rPr lang="en-IN" sz="3200" dirty="0"/>
              <a:t>* NumPy</a:t>
            </a:r>
          </a:p>
          <a:p>
            <a:r>
              <a:rPr lang="en-IN" sz="3200" dirty="0"/>
              <a:t>* Pandas</a:t>
            </a:r>
          </a:p>
          <a:p>
            <a:r>
              <a:rPr lang="en-IN" sz="3200" dirty="0"/>
              <a:t>* Matplotlib</a:t>
            </a:r>
          </a:p>
          <a:p>
            <a:r>
              <a:rPr lang="en-IN" sz="3200" dirty="0"/>
              <a:t>* Seaborn</a:t>
            </a:r>
          </a:p>
          <a:p>
            <a:r>
              <a:rPr lang="en-IN" sz="3200" dirty="0"/>
              <a:t>* Scikit-Learn</a:t>
            </a:r>
          </a:p>
        </p:txBody>
      </p:sp>
      <p:sp>
        <p:nvSpPr>
          <p:cNvPr id="5" name="TextBox 4">
            <a:extLst>
              <a:ext uri="{FF2B5EF4-FFF2-40B4-BE49-F238E27FC236}">
                <a16:creationId xmlns:a16="http://schemas.microsoft.com/office/drawing/2014/main" id="{BC98C275-3169-0581-EDE5-407AAA604873}"/>
              </a:ext>
            </a:extLst>
          </p:cNvPr>
          <p:cNvSpPr txBox="1"/>
          <p:nvPr/>
        </p:nvSpPr>
        <p:spPr>
          <a:xfrm>
            <a:off x="635509" y="451991"/>
            <a:ext cx="6501382" cy="1631024"/>
          </a:xfrm>
          <a:prstGeom prst="rect">
            <a:avLst/>
          </a:prstGeom>
          <a:noFill/>
        </p:spPr>
        <p:txBody>
          <a:bodyPr wrap="square">
            <a:spAutoFit/>
          </a:bodyPr>
          <a:lstStyle/>
          <a:p>
            <a:pPr algn="ctr">
              <a:lnSpc>
                <a:spcPts val="12880"/>
              </a:lnSpc>
            </a:pPr>
            <a:r>
              <a:rPr lang="en-US" sz="8800" b="1" dirty="0">
                <a:solidFill>
                  <a:schemeClr val="accent6">
                    <a:lumMod val="50000"/>
                  </a:schemeClr>
                </a:solidFill>
              </a:rPr>
              <a:t>Libraries</a:t>
            </a:r>
          </a:p>
        </p:txBody>
      </p:sp>
    </p:spTree>
    <p:extLst>
      <p:ext uri="{BB962C8B-B14F-4D97-AF65-F5344CB8AC3E}">
        <p14:creationId xmlns:p14="http://schemas.microsoft.com/office/powerpoint/2010/main" val="2566976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TotalTime>
  <Words>874</Words>
  <Application>Microsoft Office PowerPoint</Application>
  <PresentationFormat>Custom</PresentationFormat>
  <Paragraphs>106</Paragraphs>
  <Slides>15</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Quicksand Bold</vt:lpstr>
      <vt:lpstr>Sitka Heading</vt:lpstr>
      <vt:lpstr>Arial</vt:lpstr>
      <vt:lpstr>Calibri</vt:lpstr>
      <vt:lpstr>Aptos</vt:lpstr>
      <vt:lpstr>Libre Baskerville</vt:lpstr>
      <vt:lpstr>Paytone One Bold</vt:lpstr>
      <vt:lpstr>Wingdings</vt:lpstr>
      <vt:lpstr>Arial</vt:lpstr>
      <vt:lpstr>Söhne</vt:lpstr>
      <vt:lpstr>Paytone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DATASET ANALYSIS</dc:title>
  <dc:creator>B Ramya</dc:creator>
  <cp:lastModifiedBy>B Ramya</cp:lastModifiedBy>
  <cp:revision>10</cp:revision>
  <dcterms:created xsi:type="dcterms:W3CDTF">2006-08-16T00:00:00Z</dcterms:created>
  <dcterms:modified xsi:type="dcterms:W3CDTF">2023-09-16T13:10:15Z</dcterms:modified>
  <dc:identifier>DAFr-tSauDw</dc:identifier>
</cp:coreProperties>
</file>